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81" r:id="rId6"/>
    <p:sldId id="466" r:id="rId7"/>
    <p:sldId id="467" r:id="rId8"/>
    <p:sldId id="468" r:id="rId9"/>
    <p:sldId id="469" r:id="rId10"/>
    <p:sldId id="473" r:id="rId11"/>
    <p:sldId id="474" r:id="rId12"/>
    <p:sldId id="475" r:id="rId13"/>
    <p:sldId id="307" r:id="rId14"/>
    <p:sldId id="274" r:id="rId15"/>
    <p:sldId id="275" r:id="rId16"/>
    <p:sldId id="365" r:id="rId17"/>
    <p:sldId id="366" r:id="rId18"/>
    <p:sldId id="367" r:id="rId19"/>
    <p:sldId id="426" r:id="rId20"/>
    <p:sldId id="369" r:id="rId21"/>
    <p:sldId id="428" r:id="rId22"/>
    <p:sldId id="422" r:id="rId23"/>
    <p:sldId id="423" r:id="rId24"/>
    <p:sldId id="424" r:id="rId25"/>
    <p:sldId id="425" r:id="rId26"/>
    <p:sldId id="429" r:id="rId27"/>
    <p:sldId id="308" r:id="rId28"/>
    <p:sldId id="397" r:id="rId29"/>
    <p:sldId id="478" r:id="rId30"/>
    <p:sldId id="479" r:id="rId31"/>
    <p:sldId id="480" r:id="rId32"/>
    <p:sldId id="484" r:id="rId33"/>
    <p:sldId id="483" r:id="rId34"/>
    <p:sldId id="482" r:id="rId35"/>
    <p:sldId id="481" r:id="rId36"/>
    <p:sldId id="485" r:id="rId37"/>
    <p:sldId id="487" r:id="rId38"/>
    <p:sldId id="476" r:id="rId39"/>
    <p:sldId id="477" r:id="rId40"/>
    <p:sldId id="398" r:id="rId41"/>
    <p:sldId id="399" r:id="rId42"/>
    <p:sldId id="400" r:id="rId43"/>
    <p:sldId id="401" r:id="rId44"/>
    <p:sldId id="486" r:id="rId45"/>
    <p:sldId id="360" r:id="rId46"/>
    <p:sldId id="361" r:id="rId47"/>
    <p:sldId id="362" r:id="rId48"/>
    <p:sldId id="363" r:id="rId49"/>
    <p:sldId id="36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C77"/>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8" autoAdjust="0"/>
  </p:normalViewPr>
  <p:slideViewPr>
    <p:cSldViewPr snapToGrid="0">
      <p:cViewPr varScale="1">
        <p:scale>
          <a:sx n="67" d="100"/>
          <a:sy n="67" d="100"/>
        </p:scale>
        <p:origin x="-630" y="-816"/>
      </p:cViewPr>
      <p:guideLst>
        <p:guide orient="horz" pos="2159"/>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3632-086E-4C0A-B693-80AF826D3C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724C-EBFF-41D4-88EE-EC6386CFF47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精美</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课件：</a:t>
            </a:r>
            <a:r>
              <a:rPr kumimoji="0" lang="en-US" altLang="zh-CN" sz="100" b="0" i="0" u="none" strike="noStrike" kern="0" cap="none" spc="0" normalizeH="0" baseline="0" noProof="0" dirty="0" smtClean="0">
                <a:ln>
                  <a:noFill/>
                </a:ln>
                <a:solidFill>
                  <a:prstClr val="white"/>
                </a:solidFill>
                <a:effectLst/>
                <a:uLnTx/>
                <a:uFillTx/>
              </a:rPr>
              <a:t>www.1ppt.com/kejian/             </a:t>
            </a: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工作总结</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www.1ppt.com/xiazai/zongjie/ </a:t>
            </a:r>
            <a:r>
              <a:rPr kumimoji="0" lang="zh-CN" altLang="en-US" sz="100" b="0" i="0" u="none" strike="noStrike" kern="0" cap="none" spc="0" normalizeH="0" baseline="0" noProof="0" dirty="0" smtClean="0">
                <a:ln>
                  <a:noFill/>
                </a:ln>
                <a:solidFill>
                  <a:prstClr val="white"/>
                </a:solidFill>
                <a:effectLst/>
                <a:uLnTx/>
                <a:uFillTx/>
              </a:rPr>
              <a:t>工作计划：</a:t>
            </a:r>
            <a:r>
              <a:rPr kumimoji="0" lang="en-US" altLang="zh-CN" sz="100" b="0" i="0" u="none" strike="noStrike" kern="0" cap="none" spc="0" normalizeH="0" baseline="0" noProof="0" dirty="0" smtClean="0">
                <a:ln>
                  <a:noFill/>
                </a:ln>
                <a:solidFill>
                  <a:prstClr val="white"/>
                </a:solidFill>
                <a:effectLst/>
                <a:uLnTx/>
                <a:uFillTx/>
              </a:rPr>
              <a:t>www.1ppt.com/xiazai/jihua/</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商务</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www.1ppt.com/moban/shangwu/  </a:t>
            </a:r>
            <a:r>
              <a:rPr kumimoji="0" lang="zh-CN" altLang="en-US" sz="100" b="0" i="0" u="none" strike="noStrike" kern="0" cap="none" spc="0" normalizeH="0" baseline="0" noProof="0" dirty="0" smtClean="0">
                <a:ln>
                  <a:noFill/>
                </a:ln>
                <a:solidFill>
                  <a:prstClr val="white"/>
                </a:solidFill>
                <a:effectLst/>
                <a:uLnTx/>
                <a:uFillTx/>
              </a:rPr>
              <a:t>个人简历</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www.1ppt.com/xiazai/jianli/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毕业答辩</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www.1ppt.com/xiazai/dabian/  </a:t>
            </a:r>
            <a:r>
              <a:rPr kumimoji="0" lang="zh-CN" altLang="en-US" sz="100" b="0" i="0" u="none" strike="noStrike" kern="0" cap="none" spc="0" normalizeH="0" baseline="0" noProof="0" dirty="0" smtClean="0">
                <a:ln>
                  <a:noFill/>
                </a:ln>
                <a:solidFill>
                  <a:prstClr val="white"/>
                </a:solidFill>
                <a:effectLst/>
                <a:uLnTx/>
                <a:uFillTx/>
              </a:rPr>
              <a:t>工作汇报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www.1ppt.com/xiazai/huibao/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en-US" altLang="zh-CN"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49490" y="726698"/>
            <a:ext cx="4271367" cy="5566172"/>
          </a:xfrm>
          <a:custGeom>
            <a:avLst/>
            <a:gdLst/>
            <a:ahLst/>
            <a:cxnLst/>
            <a:rect l="l" t="t" r="r" b="b"/>
            <a:pathLst>
              <a:path w="4271367" h="5566172">
                <a:moveTo>
                  <a:pt x="2247305" y="0"/>
                </a:moveTo>
                <a:cubicBezTo>
                  <a:pt x="2542480" y="0"/>
                  <a:pt x="2814092" y="39688"/>
                  <a:pt x="3062139" y="119063"/>
                </a:cubicBezTo>
                <a:cubicBezTo>
                  <a:pt x="3310186" y="198438"/>
                  <a:pt x="3523506" y="311299"/>
                  <a:pt x="3702100" y="457647"/>
                </a:cubicBezTo>
                <a:cubicBezTo>
                  <a:pt x="3880694" y="603995"/>
                  <a:pt x="4020220" y="780728"/>
                  <a:pt x="4120679" y="987847"/>
                </a:cubicBezTo>
                <a:cubicBezTo>
                  <a:pt x="4221138" y="1194966"/>
                  <a:pt x="4271367" y="1426270"/>
                  <a:pt x="4271367" y="1681758"/>
                </a:cubicBezTo>
                <a:lnTo>
                  <a:pt x="2969121" y="1681758"/>
                </a:lnTo>
                <a:cubicBezTo>
                  <a:pt x="2969121" y="1580059"/>
                  <a:pt x="2953618" y="1486421"/>
                  <a:pt x="2922612" y="1400845"/>
                </a:cubicBezTo>
                <a:cubicBezTo>
                  <a:pt x="2891607" y="1315269"/>
                  <a:pt x="2844478" y="1242095"/>
                  <a:pt x="2781226" y="1181323"/>
                </a:cubicBezTo>
                <a:cubicBezTo>
                  <a:pt x="2717974" y="1120552"/>
                  <a:pt x="2639839" y="1072803"/>
                  <a:pt x="2546821" y="1038076"/>
                </a:cubicBezTo>
                <a:cubicBezTo>
                  <a:pt x="2453804" y="1003350"/>
                  <a:pt x="2344043" y="985987"/>
                  <a:pt x="2217539" y="985987"/>
                </a:cubicBezTo>
                <a:cubicBezTo>
                  <a:pt x="2093516" y="985987"/>
                  <a:pt x="1984375" y="1000249"/>
                  <a:pt x="1890118" y="1028775"/>
                </a:cubicBezTo>
                <a:cubicBezTo>
                  <a:pt x="1795860" y="1057300"/>
                  <a:pt x="1717105" y="1096988"/>
                  <a:pt x="1653853" y="1147837"/>
                </a:cubicBezTo>
                <a:cubicBezTo>
                  <a:pt x="1590601" y="1198687"/>
                  <a:pt x="1542852" y="1256978"/>
                  <a:pt x="1510606" y="1322710"/>
                </a:cubicBezTo>
                <a:cubicBezTo>
                  <a:pt x="1478360" y="1388442"/>
                  <a:pt x="1462237" y="1458516"/>
                  <a:pt x="1462237" y="1532930"/>
                </a:cubicBezTo>
                <a:cubicBezTo>
                  <a:pt x="1462237" y="1614785"/>
                  <a:pt x="1485181" y="1688579"/>
                  <a:pt x="1531070" y="1754312"/>
                </a:cubicBezTo>
                <a:cubicBezTo>
                  <a:pt x="1576958" y="1820044"/>
                  <a:pt x="1642691" y="1882056"/>
                  <a:pt x="1728267" y="1940347"/>
                </a:cubicBezTo>
                <a:cubicBezTo>
                  <a:pt x="1813843" y="1998638"/>
                  <a:pt x="1918023" y="2053208"/>
                  <a:pt x="2040806" y="2104058"/>
                </a:cubicBezTo>
                <a:cubicBezTo>
                  <a:pt x="2163589" y="2154908"/>
                  <a:pt x="2301875" y="2205137"/>
                  <a:pt x="2455664" y="2254746"/>
                </a:cubicBezTo>
                <a:cubicBezTo>
                  <a:pt x="2743398" y="2346524"/>
                  <a:pt x="3000127" y="2448223"/>
                  <a:pt x="3225850" y="2559844"/>
                </a:cubicBezTo>
                <a:cubicBezTo>
                  <a:pt x="3451573" y="2671465"/>
                  <a:pt x="3641948" y="2799209"/>
                  <a:pt x="3796978" y="2943076"/>
                </a:cubicBezTo>
                <a:cubicBezTo>
                  <a:pt x="3952007" y="3086944"/>
                  <a:pt x="4069830" y="3249414"/>
                  <a:pt x="4150445" y="3430489"/>
                </a:cubicBezTo>
                <a:cubicBezTo>
                  <a:pt x="4231060" y="3611563"/>
                  <a:pt x="4271367" y="3816202"/>
                  <a:pt x="4271367" y="4044405"/>
                </a:cubicBezTo>
                <a:cubicBezTo>
                  <a:pt x="4271367" y="4287491"/>
                  <a:pt x="4223618" y="4503911"/>
                  <a:pt x="4128120" y="4693667"/>
                </a:cubicBezTo>
                <a:cubicBezTo>
                  <a:pt x="4032622" y="4883423"/>
                  <a:pt x="3897437" y="5042794"/>
                  <a:pt x="3722564" y="5171778"/>
                </a:cubicBezTo>
                <a:cubicBezTo>
                  <a:pt x="3547691" y="5300762"/>
                  <a:pt x="3336851" y="5398741"/>
                  <a:pt x="3090044" y="5465713"/>
                </a:cubicBezTo>
                <a:cubicBezTo>
                  <a:pt x="2843238" y="5532686"/>
                  <a:pt x="2568525" y="5566172"/>
                  <a:pt x="2265908" y="5566172"/>
                </a:cubicBezTo>
                <a:cubicBezTo>
                  <a:pt x="2079873" y="5566172"/>
                  <a:pt x="1895078" y="5550669"/>
                  <a:pt x="1711524" y="5519663"/>
                </a:cubicBezTo>
                <a:cubicBezTo>
                  <a:pt x="1527969" y="5488658"/>
                  <a:pt x="1352476" y="5440909"/>
                  <a:pt x="1185044" y="5376416"/>
                </a:cubicBezTo>
                <a:cubicBezTo>
                  <a:pt x="1017613" y="5311924"/>
                  <a:pt x="861343" y="5230689"/>
                  <a:pt x="716235" y="5132710"/>
                </a:cubicBezTo>
                <a:cubicBezTo>
                  <a:pt x="571128" y="5034732"/>
                  <a:pt x="445864" y="4917530"/>
                  <a:pt x="340444" y="4781104"/>
                </a:cubicBezTo>
                <a:cubicBezTo>
                  <a:pt x="235025" y="4644678"/>
                  <a:pt x="151929" y="4489649"/>
                  <a:pt x="91157" y="4316016"/>
                </a:cubicBezTo>
                <a:cubicBezTo>
                  <a:pt x="30386" y="4142384"/>
                  <a:pt x="0" y="3948907"/>
                  <a:pt x="0" y="3735586"/>
                </a:cubicBezTo>
                <a:lnTo>
                  <a:pt x="1309688" y="3735586"/>
                </a:lnTo>
                <a:cubicBezTo>
                  <a:pt x="1309688" y="3894336"/>
                  <a:pt x="1330772" y="4027661"/>
                  <a:pt x="1372940" y="4135562"/>
                </a:cubicBezTo>
                <a:cubicBezTo>
                  <a:pt x="1415108" y="4243462"/>
                  <a:pt x="1477120" y="4330899"/>
                  <a:pt x="1558975" y="4397871"/>
                </a:cubicBezTo>
                <a:cubicBezTo>
                  <a:pt x="1640830" y="4464844"/>
                  <a:pt x="1740669" y="4512593"/>
                  <a:pt x="1858491" y="4541118"/>
                </a:cubicBezTo>
                <a:cubicBezTo>
                  <a:pt x="1976314" y="4569644"/>
                  <a:pt x="2112120" y="4583907"/>
                  <a:pt x="2265908" y="4583907"/>
                </a:cubicBezTo>
                <a:cubicBezTo>
                  <a:pt x="2389932" y="4583907"/>
                  <a:pt x="2495972" y="4569644"/>
                  <a:pt x="2584029" y="4541118"/>
                </a:cubicBezTo>
                <a:cubicBezTo>
                  <a:pt x="2672085" y="4512593"/>
                  <a:pt x="2744639" y="4474146"/>
                  <a:pt x="2801690" y="4425777"/>
                </a:cubicBezTo>
                <a:cubicBezTo>
                  <a:pt x="2858740" y="4377408"/>
                  <a:pt x="2900288" y="4320977"/>
                  <a:pt x="2926333" y="4256485"/>
                </a:cubicBezTo>
                <a:cubicBezTo>
                  <a:pt x="2952378" y="4191993"/>
                  <a:pt x="2965401" y="4123780"/>
                  <a:pt x="2965401" y="4051846"/>
                </a:cubicBezTo>
                <a:cubicBezTo>
                  <a:pt x="2965401" y="3967510"/>
                  <a:pt x="2953618" y="3891236"/>
                  <a:pt x="2930054" y="3823023"/>
                </a:cubicBezTo>
                <a:cubicBezTo>
                  <a:pt x="2906490" y="3754810"/>
                  <a:pt x="2859981" y="3690318"/>
                  <a:pt x="2790528" y="3629546"/>
                </a:cubicBezTo>
                <a:cubicBezTo>
                  <a:pt x="2721074" y="3568775"/>
                  <a:pt x="2623716" y="3508623"/>
                  <a:pt x="2498452" y="3449092"/>
                </a:cubicBezTo>
                <a:cubicBezTo>
                  <a:pt x="2373188" y="3389561"/>
                  <a:pt x="2208858" y="3326309"/>
                  <a:pt x="2005459" y="3259336"/>
                </a:cubicBezTo>
                <a:cubicBezTo>
                  <a:pt x="1767334" y="3179961"/>
                  <a:pt x="1537891" y="3090665"/>
                  <a:pt x="1317129" y="2991446"/>
                </a:cubicBezTo>
                <a:cubicBezTo>
                  <a:pt x="1096367" y="2892227"/>
                  <a:pt x="900410" y="2774405"/>
                  <a:pt x="729258" y="2637979"/>
                </a:cubicBezTo>
                <a:cubicBezTo>
                  <a:pt x="558106" y="2501553"/>
                  <a:pt x="421060" y="2342183"/>
                  <a:pt x="318120" y="2159868"/>
                </a:cubicBezTo>
                <a:cubicBezTo>
                  <a:pt x="215181" y="1977554"/>
                  <a:pt x="163711" y="1764854"/>
                  <a:pt x="163711" y="1521768"/>
                </a:cubicBezTo>
                <a:cubicBezTo>
                  <a:pt x="163711" y="1288604"/>
                  <a:pt x="215801" y="1078384"/>
                  <a:pt x="319981" y="891109"/>
                </a:cubicBezTo>
                <a:cubicBezTo>
                  <a:pt x="424160" y="703833"/>
                  <a:pt x="569268" y="544464"/>
                  <a:pt x="755303" y="412998"/>
                </a:cubicBezTo>
                <a:cubicBezTo>
                  <a:pt x="941338" y="281533"/>
                  <a:pt x="1161480" y="179835"/>
                  <a:pt x="1415728" y="107901"/>
                </a:cubicBezTo>
                <a:cubicBezTo>
                  <a:pt x="1669976" y="35967"/>
                  <a:pt x="1947168" y="0"/>
                  <a:pt x="2247305"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384204" y="801112"/>
            <a:ext cx="6444258" cy="5417344"/>
          </a:xfrm>
          <a:custGeom>
            <a:avLst/>
            <a:gdLst/>
            <a:ahLst/>
            <a:cxnLst/>
            <a:rect l="l" t="t" r="r" b="b"/>
            <a:pathLst>
              <a:path w="6444258" h="5417344">
                <a:moveTo>
                  <a:pt x="0" y="0"/>
                </a:moveTo>
                <a:lnTo>
                  <a:pt x="1298526" y="0"/>
                </a:lnTo>
                <a:lnTo>
                  <a:pt x="1919883" y="3397002"/>
                </a:lnTo>
                <a:lnTo>
                  <a:pt x="2664024" y="0"/>
                </a:lnTo>
                <a:lnTo>
                  <a:pt x="3772793" y="0"/>
                </a:lnTo>
                <a:lnTo>
                  <a:pt x="4528096" y="3397002"/>
                </a:lnTo>
                <a:lnTo>
                  <a:pt x="5149453" y="0"/>
                </a:lnTo>
                <a:lnTo>
                  <a:pt x="6444258" y="0"/>
                </a:lnTo>
                <a:lnTo>
                  <a:pt x="5294560" y="5417344"/>
                </a:lnTo>
                <a:lnTo>
                  <a:pt x="3940225" y="5417344"/>
                </a:lnTo>
                <a:lnTo>
                  <a:pt x="3214688" y="2329161"/>
                </a:lnTo>
                <a:lnTo>
                  <a:pt x="2504033" y="5417344"/>
                </a:lnTo>
                <a:lnTo>
                  <a:pt x="1153418" y="5417344"/>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68094" y="726698"/>
            <a:ext cx="4740175" cy="5566172"/>
          </a:xfrm>
          <a:custGeom>
            <a:avLst/>
            <a:gdLst/>
            <a:ahLst/>
            <a:cxnLst/>
            <a:rect l="l" t="t" r="r" b="b"/>
            <a:pathLst>
              <a:path w="4740175" h="5566172">
                <a:moveTo>
                  <a:pt x="2370088" y="1023194"/>
                </a:moveTo>
                <a:cubicBezTo>
                  <a:pt x="2020341" y="1023194"/>
                  <a:pt x="1759272" y="1162720"/>
                  <a:pt x="1586880" y="1441773"/>
                </a:cubicBezTo>
                <a:cubicBezTo>
                  <a:pt x="1414487" y="1720825"/>
                  <a:pt x="1328291" y="2129482"/>
                  <a:pt x="1328291" y="2667744"/>
                </a:cubicBezTo>
                <a:lnTo>
                  <a:pt x="1328291" y="2894707"/>
                </a:lnTo>
                <a:cubicBezTo>
                  <a:pt x="1328291" y="3425528"/>
                  <a:pt x="1416347" y="3833565"/>
                  <a:pt x="1592461" y="4118819"/>
                </a:cubicBezTo>
                <a:cubicBezTo>
                  <a:pt x="1768574" y="4404073"/>
                  <a:pt x="2030263" y="4546700"/>
                  <a:pt x="2377529" y="4546700"/>
                </a:cubicBezTo>
                <a:cubicBezTo>
                  <a:pt x="2709912" y="4546700"/>
                  <a:pt x="2965400" y="4404693"/>
                  <a:pt x="3143994" y="4120679"/>
                </a:cubicBezTo>
                <a:cubicBezTo>
                  <a:pt x="3322588" y="3836666"/>
                  <a:pt x="3411884" y="3428008"/>
                  <a:pt x="3411884" y="2894707"/>
                </a:cubicBezTo>
                <a:lnTo>
                  <a:pt x="3411884" y="2667744"/>
                </a:lnTo>
                <a:cubicBezTo>
                  <a:pt x="3411884" y="2129482"/>
                  <a:pt x="3321967" y="1720825"/>
                  <a:pt x="3142133" y="1441773"/>
                </a:cubicBezTo>
                <a:cubicBezTo>
                  <a:pt x="2962300" y="1162720"/>
                  <a:pt x="2704951" y="1023194"/>
                  <a:pt x="2370088" y="1023194"/>
                </a:cubicBezTo>
                <a:close/>
                <a:moveTo>
                  <a:pt x="2370088" y="0"/>
                </a:moveTo>
                <a:cubicBezTo>
                  <a:pt x="2714873" y="0"/>
                  <a:pt x="3032373" y="62012"/>
                  <a:pt x="3322588" y="186035"/>
                </a:cubicBezTo>
                <a:cubicBezTo>
                  <a:pt x="3612802" y="310059"/>
                  <a:pt x="3862710" y="487412"/>
                  <a:pt x="4072309" y="718096"/>
                </a:cubicBezTo>
                <a:cubicBezTo>
                  <a:pt x="4281909" y="948779"/>
                  <a:pt x="4445620" y="1229073"/>
                  <a:pt x="4563442" y="1558975"/>
                </a:cubicBezTo>
                <a:cubicBezTo>
                  <a:pt x="4681264" y="1888877"/>
                  <a:pt x="4740175" y="2260948"/>
                  <a:pt x="4740175" y="2675186"/>
                </a:cubicBezTo>
                <a:lnTo>
                  <a:pt x="4740175" y="2894707"/>
                </a:lnTo>
                <a:cubicBezTo>
                  <a:pt x="4740175" y="3308945"/>
                  <a:pt x="4681885" y="3681016"/>
                  <a:pt x="4565302" y="4010918"/>
                </a:cubicBezTo>
                <a:cubicBezTo>
                  <a:pt x="4448720" y="4340821"/>
                  <a:pt x="4285630" y="4621114"/>
                  <a:pt x="4076030" y="4851797"/>
                </a:cubicBezTo>
                <a:cubicBezTo>
                  <a:pt x="3866430" y="5082481"/>
                  <a:pt x="3617143" y="5259214"/>
                  <a:pt x="3328169" y="5381997"/>
                </a:cubicBezTo>
                <a:cubicBezTo>
                  <a:pt x="3039194" y="5504781"/>
                  <a:pt x="2722314" y="5566172"/>
                  <a:pt x="2377529" y="5566172"/>
                </a:cubicBezTo>
                <a:cubicBezTo>
                  <a:pt x="2027783" y="5566172"/>
                  <a:pt x="1707182" y="5504781"/>
                  <a:pt x="1415727" y="5381997"/>
                </a:cubicBezTo>
                <a:cubicBezTo>
                  <a:pt x="1124272" y="5259214"/>
                  <a:pt x="873745" y="5082481"/>
                  <a:pt x="664145" y="4851797"/>
                </a:cubicBezTo>
                <a:cubicBezTo>
                  <a:pt x="454546" y="4621114"/>
                  <a:pt x="291455" y="4340821"/>
                  <a:pt x="174873" y="4010918"/>
                </a:cubicBezTo>
                <a:cubicBezTo>
                  <a:pt x="58291" y="3681016"/>
                  <a:pt x="0" y="3308945"/>
                  <a:pt x="0" y="2894707"/>
                </a:cubicBezTo>
                <a:lnTo>
                  <a:pt x="0" y="2675186"/>
                </a:lnTo>
                <a:cubicBezTo>
                  <a:pt x="0" y="2260948"/>
                  <a:pt x="57671" y="1888877"/>
                  <a:pt x="173012" y="1558975"/>
                </a:cubicBezTo>
                <a:cubicBezTo>
                  <a:pt x="288354" y="1229073"/>
                  <a:pt x="450825" y="948779"/>
                  <a:pt x="660425" y="718096"/>
                </a:cubicBezTo>
                <a:cubicBezTo>
                  <a:pt x="870024" y="487412"/>
                  <a:pt x="1119931" y="310059"/>
                  <a:pt x="1410146" y="186035"/>
                </a:cubicBezTo>
                <a:cubicBezTo>
                  <a:pt x="1700361" y="62012"/>
                  <a:pt x="2020341" y="0"/>
                  <a:pt x="2370088"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145311" y="801112"/>
            <a:ext cx="4528095" cy="5417344"/>
          </a:xfrm>
          <a:custGeom>
            <a:avLst/>
            <a:gdLst/>
            <a:ahLst/>
            <a:cxnLst/>
            <a:rect l="l" t="t" r="r" b="b"/>
            <a:pathLst>
              <a:path w="4528095" h="5417344">
                <a:moveTo>
                  <a:pt x="0" y="0"/>
                </a:moveTo>
                <a:lnTo>
                  <a:pt x="4528095" y="0"/>
                </a:lnTo>
                <a:lnTo>
                  <a:pt x="4528095" y="1008311"/>
                </a:lnTo>
                <a:lnTo>
                  <a:pt x="2902148" y="1008311"/>
                </a:lnTo>
                <a:lnTo>
                  <a:pt x="2902148" y="5417344"/>
                </a:lnTo>
                <a:lnTo>
                  <a:pt x="1596181" y="5417344"/>
                </a:lnTo>
                <a:lnTo>
                  <a:pt x="1596181" y="1008311"/>
                </a:lnTo>
                <a:lnTo>
                  <a:pt x="0" y="1008311"/>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endParaRPr lang="en-US"/>
          </a:p>
        </p:txBody>
      </p:sp>
      <p:sp>
        <p:nvSpPr>
          <p:cNvPr id="8" name="Picture Placeholder 2"/>
          <p:cNvSpPr>
            <a:spLocks noGrp="1"/>
          </p:cNvSpPr>
          <p:nvPr>
            <p:ph type="pic" sz="quarter" idx="11" hasCustomPrompt="1"/>
          </p:nvPr>
        </p:nvSpPr>
        <p:spPr>
          <a:xfrm>
            <a:off x="5387685"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
        <p:nvSpPr>
          <p:cNvPr id="10" name="Picture Placeholder 2"/>
          <p:cNvSpPr>
            <a:spLocks noGrp="1"/>
          </p:cNvSpPr>
          <p:nvPr>
            <p:ph type="pic" sz="quarter" idx="12" hasCustomPrompt="1"/>
          </p:nvPr>
        </p:nvSpPr>
        <p:spPr>
          <a:xfrm>
            <a:off x="8331608"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endParaRPr lang="en-US" dirty="0"/>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4" name="Picture Placeholder 2"/>
          <p:cNvSpPr>
            <a:spLocks noGrp="1"/>
          </p:cNvSpPr>
          <p:nvPr>
            <p:ph type="pic" sz="quarter" idx="11" hasCustomPrompt="1"/>
          </p:nvPr>
        </p:nvSpPr>
        <p:spPr>
          <a:xfrm>
            <a:off x="147494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
        <p:nvSpPr>
          <p:cNvPr id="15" name="Picture Placeholder 2"/>
          <p:cNvSpPr>
            <a:spLocks noGrp="1"/>
          </p:cNvSpPr>
          <p:nvPr>
            <p:ph type="pic" sz="quarter" idx="12" hasCustomPrompt="1"/>
          </p:nvPr>
        </p:nvSpPr>
        <p:spPr>
          <a:xfrm>
            <a:off x="409176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
        <p:nvSpPr>
          <p:cNvPr id="16" name="Picture Placeholder 2"/>
          <p:cNvSpPr>
            <a:spLocks noGrp="1"/>
          </p:cNvSpPr>
          <p:nvPr>
            <p:ph type="pic" sz="quarter" idx="13" hasCustomPrompt="1"/>
          </p:nvPr>
        </p:nvSpPr>
        <p:spPr>
          <a:xfrm>
            <a:off x="670858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
        <p:nvSpPr>
          <p:cNvPr id="17" name="Picture Placeholder 2"/>
          <p:cNvSpPr>
            <a:spLocks noGrp="1"/>
          </p:cNvSpPr>
          <p:nvPr>
            <p:ph type="pic" sz="quarter" idx="14" hasCustomPrompt="1"/>
          </p:nvPr>
        </p:nvSpPr>
        <p:spPr>
          <a:xfrm>
            <a:off x="9325403"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endParaRPr lang="en-US"/>
          </a:p>
        </p:txBody>
      </p:sp>
      <p:sp>
        <p:nvSpPr>
          <p:cNvPr id="6" name="Picture Placeholder 11"/>
          <p:cNvSpPr>
            <a:spLocks noGrp="1"/>
          </p:cNvSpPr>
          <p:nvPr>
            <p:ph type="pic" sz="quarter" idx="12" hasCustomPrompt="1"/>
          </p:nvPr>
        </p:nvSpPr>
        <p:spPr>
          <a:xfrm>
            <a:off x="4123308" y="1349450"/>
            <a:ext cx="4339048" cy="4339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endParaRPr lang="en-US" dirty="0"/>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2" name="Picture Placeholder 11"/>
          <p:cNvSpPr>
            <a:spLocks noGrp="1"/>
          </p:cNvSpPr>
          <p:nvPr>
            <p:ph type="pic" sz="quarter" idx="12" hasCustomPrompt="1"/>
          </p:nvPr>
        </p:nvSpPr>
        <p:spPr>
          <a:xfrm>
            <a:off x="4846975" y="2180244"/>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
            <a:ext cx="12192001" cy="6858000"/>
          </a:xfrm>
          <a:prstGeom prst="rect">
            <a:avLst/>
          </a:prstGeom>
          <a:blipFill dpi="0" rotWithShape="1">
            <a:blip r:embed="rId1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38250" y="-487529"/>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4270548" y="1227744"/>
            <a:ext cx="3820507" cy="1015663"/>
          </a:xfrm>
          <a:prstGeom prst="rect">
            <a:avLst/>
          </a:prstGeom>
          <a:noFill/>
        </p:spPr>
        <p:txBody>
          <a:bodyPr wrap="square" rtlCol="0">
            <a:spAutoFit/>
            <a:scene3d>
              <a:camera prst="orthographicFront"/>
              <a:lightRig rig="threePt" dir="t"/>
            </a:scene3d>
            <a:sp3d contourW="12700"/>
          </a:bodyPr>
          <a:lstStyle/>
          <a:p>
            <a:pPr algn="dist"/>
            <a:r>
              <a:rPr lang="zh-CN" altLang="en-US" sz="6000" dirty="0">
                <a:solidFill>
                  <a:srgbClr val="414141"/>
                </a:solidFill>
                <a:latin typeface="微软雅黑" panose="020B0503020204020204" pitchFamily="34" charset="-122"/>
                <a:ea typeface="微软雅黑" panose="020B0503020204020204" pitchFamily="34" charset="-122"/>
              </a:rPr>
              <a:t>商城</a:t>
            </a:r>
            <a:endParaRPr lang="zh-CN" altLang="en-US" sz="6000" dirty="0">
              <a:solidFill>
                <a:srgbClr val="414141"/>
              </a:solidFill>
              <a:latin typeface="微软雅黑" panose="020B0503020204020204" pitchFamily="34" charset="-122"/>
              <a:ea typeface="微软雅黑" panose="020B0503020204020204" pitchFamily="34" charset="-122"/>
            </a:endParaRPr>
          </a:p>
        </p:txBody>
      </p:sp>
      <p:sp>
        <p:nvSpPr>
          <p:cNvPr id="49" name="原创设计师          _5"/>
          <p:cNvSpPr/>
          <p:nvPr/>
        </p:nvSpPr>
        <p:spPr>
          <a:xfrm>
            <a:off x="4508158" y="3591881"/>
            <a:ext cx="5570290" cy="830997"/>
          </a:xfrm>
          <a:prstGeom prst="rect">
            <a:avLst/>
          </a:prstGeom>
          <a:effectLst/>
        </p:spPr>
        <p:txBody>
          <a:bodyPr wrap="square">
            <a:spAutoFit/>
            <a:scene3d>
              <a:camera prst="orthographicFront"/>
              <a:lightRig rig="threePt" dir="t"/>
            </a:scene3d>
            <a:sp3d contourW="12700"/>
          </a:bodyPr>
          <a:lstStyle/>
          <a:p>
            <a:pPr algn="ctr"/>
            <a:r>
              <a:rPr lang="zh-CN" altLang="en-US" sz="2400" dirty="0" smtClean="0">
                <a:latin typeface="方正黑体简体" panose="02010601030101010101" pitchFamily="2" charset="-122"/>
                <a:ea typeface="方正黑体简体" panose="02010601030101010101" pitchFamily="2" charset="-122"/>
              </a:rPr>
              <a:t>汇报人：第五组（樊若梅、潘婷婷、伍亚荣、王静茹、刘娅、亓开开）</a:t>
            </a:r>
            <a:endParaRPr lang="zh-CN" altLang="en-US" sz="2400" dirty="0" smtClean="0">
              <a:latin typeface="方正黑体简体" panose="02010601030101010101" pitchFamily="2" charset="-122"/>
              <a:ea typeface="方正黑体简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500"/>
                            </p:stCondLst>
                            <p:childTnLst>
                              <p:par>
                                <p:cTn id="19" presetID="50" presetClass="entr" presetSubtype="0"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1000" fill="hold"/>
                                        <p:tgtEl>
                                          <p:spTgt spid="41"/>
                                        </p:tgtEl>
                                        <p:attrNameLst>
                                          <p:attrName>ppt_w</p:attrName>
                                        </p:attrNameLst>
                                      </p:cBhvr>
                                      <p:tavLst>
                                        <p:tav tm="0">
                                          <p:val>
                                            <p:strVal val="#ppt_w+.3"/>
                                          </p:val>
                                        </p:tav>
                                        <p:tav tm="100000">
                                          <p:val>
                                            <p:strVal val="#ppt_w"/>
                                          </p:val>
                                        </p:tav>
                                      </p:tavLst>
                                    </p:anim>
                                    <p:anim calcmode="lin" valueType="num">
                                      <p:cBhvr>
                                        <p:cTn id="22" dur="1000" fill="hold"/>
                                        <p:tgtEl>
                                          <p:spTgt spid="41"/>
                                        </p:tgtEl>
                                        <p:attrNameLst>
                                          <p:attrName>ppt_h</p:attrName>
                                        </p:attrNameLst>
                                      </p:cBhvr>
                                      <p:tavLst>
                                        <p:tav tm="0">
                                          <p:val>
                                            <p:strVal val="#ppt_h"/>
                                          </p:val>
                                        </p:tav>
                                        <p:tav tm="100000">
                                          <p:val>
                                            <p:strVal val="#ppt_h"/>
                                          </p:val>
                                        </p:tav>
                                      </p:tavLst>
                                    </p:anim>
                                    <p:animEffect transition="in" filter="fade">
                                      <p:cBhvr>
                                        <p:cTn id="2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9" name="文本框 38"/>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0" name="文本框 39"/>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个人总结</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102360" y="2342515"/>
            <a:ext cx="8460740" cy="3476625"/>
          </a:xfrm>
          <a:prstGeom prst="rect">
            <a:avLst/>
          </a:prstGeom>
          <a:noFill/>
        </p:spPr>
        <p:txBody>
          <a:bodyPr wrap="square" rtlCol="0">
            <a:spAutoFit/>
          </a:bodyPr>
          <a:lstStyle/>
          <a:p>
            <a:r>
              <a:rPr lang="en-US" altLang="zh-CN" sz="2200"/>
              <a:t>      </a:t>
            </a:r>
            <a:r>
              <a:rPr lang="zh-CN" altLang="en-US" sz="2200"/>
              <a:t>登录注册这部分是之前就做过的，毕竟是一个系统最基本的功能，所以难度也是相对比较小的，就和同学一起想了一下，利用</a:t>
            </a:r>
            <a:r>
              <a:rPr lang="en-US" altLang="zh-CN" sz="2200"/>
              <a:t>AOP</a:t>
            </a:r>
            <a:r>
              <a:rPr lang="zh-CN" altLang="en-US" sz="2200"/>
              <a:t>进行</a:t>
            </a:r>
            <a:r>
              <a:rPr lang="en-US" altLang="zh-CN" sz="2200"/>
              <a:t>control</a:t>
            </a:r>
            <a:r>
              <a:rPr lang="zh-CN" altLang="en-US" sz="2200"/>
              <a:t>层之上的错误日志以及请求日志的打印，这样就方便我们联调以及后期</a:t>
            </a:r>
            <a:r>
              <a:rPr lang="en-US" altLang="zh-CN" sz="2200"/>
              <a:t>bug</a:t>
            </a:r>
            <a:r>
              <a:rPr lang="zh-CN" altLang="en-US" sz="2200"/>
              <a:t>的流程处理，登录注册我就在刚刚开始设计的时候就想着做一个登录失败跳转另一个页面并倒计时返回，而且页面也要是自适应的，就进行了编码。</a:t>
            </a:r>
            <a:endParaRPr lang="zh-CN" altLang="en-US" sz="2200"/>
          </a:p>
          <a:p>
            <a:endParaRPr lang="zh-CN" altLang="en-US" sz="2200"/>
          </a:p>
          <a:p>
            <a:r>
              <a:rPr lang="zh-CN" altLang="en-US" sz="2200"/>
              <a:t>    但是在整体的流程中还是缺少一些周密性的设计，比如每次重新进来都要重录，这里可以采用</a:t>
            </a:r>
            <a:r>
              <a:rPr lang="en-US" altLang="zh-CN" sz="2200"/>
              <a:t>session cookie</a:t>
            </a:r>
            <a:r>
              <a:rPr lang="zh-CN" altLang="en-US" sz="2200"/>
              <a:t>这些机制进行一个完善，因为时间原因下来有时间再进行完善。</a:t>
            </a:r>
            <a:endParaRPr lang="zh-CN" altLang="en-US" sz="22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7" grpId="0" bldLvl="0" animBg="1"/>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03</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4954441" y="217190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96485" y="4093845"/>
            <a:ext cx="6378575" cy="4603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cene3d>
              <a:camera prst="orthographicFront"/>
              <a:lightRig rig="threePt" dir="t"/>
            </a:scene3d>
            <a:sp3d contourW="12700"/>
          </a:bodyPr>
          <a:lstStyle/>
          <a:p>
            <a:r>
              <a:rPr lang="en-US" altLang="zh-CN" sz="2400" dirty="0">
                <a:solidFill>
                  <a:schemeClr val="tx1">
                    <a:lumMod val="65000"/>
                    <a:lumOff val="35000"/>
                  </a:schemeClr>
                </a:solidFill>
                <a:latin typeface="Century Gothic" panose="020B0502020202020204" pitchFamily="34" charset="0"/>
                <a:ea typeface="方正黑体简体" panose="02010601030101010101" pitchFamily="2" charset="-122"/>
              </a:rPr>
              <a:t>对商品一级二级分类管理，类别增加修改删除 </a:t>
            </a:r>
            <a:endParaRPr lang="en-US" altLang="zh-CN" sz="24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675213" y="2796351"/>
            <a:ext cx="2420620" cy="768350"/>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商品分类</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6" grpId="0" bldLvl="0" animBg="1"/>
      <p:bldP spid="4" grpId="0" bldLvl="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pic>
        <p:nvPicPr>
          <p:cNvPr id="6" name="图片 5"/>
          <p:cNvPicPr>
            <a:picLocks noChangeAspect="1"/>
          </p:cNvPicPr>
          <p:nvPr>
            <p:custDataLst>
              <p:tags r:id="rId1"/>
            </p:custDataLst>
          </p:nvPr>
        </p:nvPicPr>
        <p:blipFill>
          <a:blip r:embed="rId2" cstate="print"/>
          <a:stretch>
            <a:fillRect/>
          </a:stretch>
        </p:blipFill>
        <p:spPr>
          <a:xfrm>
            <a:off x="195580" y="1438275"/>
            <a:ext cx="12185650" cy="3213100"/>
          </a:xfrm>
          <a:prstGeom prst="rect">
            <a:avLst/>
          </a:prstGeom>
        </p:spPr>
      </p:pic>
      <p:sp>
        <p:nvSpPr>
          <p:cNvPr id="7" name="文本框 6"/>
          <p:cNvSpPr txBox="1"/>
          <p:nvPr/>
        </p:nvSpPr>
        <p:spPr>
          <a:xfrm>
            <a:off x="1013460" y="5000625"/>
            <a:ext cx="9420860" cy="398780"/>
          </a:xfrm>
          <a:prstGeom prst="rect">
            <a:avLst/>
          </a:prstGeom>
          <a:noFill/>
        </p:spPr>
        <p:txBody>
          <a:bodyPr wrap="square" rtlCol="0">
            <a:spAutoFit/>
          </a:bodyPr>
          <a:lstStyle/>
          <a:p>
            <a:r>
              <a:rPr lang="zh-CN" altLang="en-US" sz="2000"/>
              <a:t>商品分类分为一级分类、二级分类。二级分类是在一级分类的基础上进行细分。</a:t>
            </a:r>
            <a:endParaRPr lang="zh-CN" altLang="en-US" sz="2000"/>
          </a:p>
        </p:txBody>
      </p:sp>
      <p:sp>
        <p:nvSpPr>
          <p:cNvPr id="9" name="文本框 8"/>
          <p:cNvSpPr txBox="1"/>
          <p:nvPr/>
        </p:nvSpPr>
        <p:spPr>
          <a:xfrm>
            <a:off x="1013460" y="5556885"/>
            <a:ext cx="6388100" cy="398780"/>
          </a:xfrm>
          <a:prstGeom prst="rect">
            <a:avLst/>
          </a:prstGeom>
          <a:noFill/>
        </p:spPr>
        <p:txBody>
          <a:bodyPr wrap="square" rtlCol="0">
            <a:spAutoFit/>
          </a:bodyPr>
          <a:lstStyle/>
          <a:p>
            <a:r>
              <a:rPr lang="zh-CN" altLang="en-US" sz="2000"/>
              <a:t>分类具有增、删、改、查四个功能。</a:t>
            </a:r>
            <a:endParaRPr lang="zh-CN" altLang="en-US" sz="2000"/>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4" grpId="0"/>
          <p:bldP spid="5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5" name="文本框 44"/>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6" name="文本框 45"/>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sp>
        <p:nvSpPr>
          <p:cNvPr id="9" name="文本框 8"/>
          <p:cNvSpPr txBox="1"/>
          <p:nvPr/>
        </p:nvSpPr>
        <p:spPr>
          <a:xfrm>
            <a:off x="1315720" y="5619115"/>
            <a:ext cx="9207500" cy="398780"/>
          </a:xfrm>
          <a:prstGeom prst="rect">
            <a:avLst/>
          </a:prstGeom>
          <a:noFill/>
        </p:spPr>
        <p:txBody>
          <a:bodyPr wrap="square" rtlCol="0">
            <a:spAutoFit/>
          </a:bodyPr>
          <a:lstStyle/>
          <a:p>
            <a:r>
              <a:rPr lang="zh-CN" altLang="en-US" sz="2000"/>
              <a:t>修改某二级分类的信息时，可以修改自己的分类名称，也可以选择所属一级分类。</a:t>
            </a:r>
            <a:endParaRPr lang="zh-CN" altLang="en-US" sz="2000"/>
          </a:p>
        </p:txBody>
      </p:sp>
      <p:pic>
        <p:nvPicPr>
          <p:cNvPr id="10" name="图片 9"/>
          <p:cNvPicPr>
            <a:picLocks noChangeAspect="1"/>
          </p:cNvPicPr>
          <p:nvPr/>
        </p:nvPicPr>
        <p:blipFill>
          <a:blip r:embed="rId1" cstate="print"/>
          <a:srcRect b="19220"/>
          <a:stretch>
            <a:fillRect/>
          </a:stretch>
        </p:blipFill>
        <p:spPr>
          <a:xfrm>
            <a:off x="1315720" y="1158875"/>
            <a:ext cx="9316085" cy="399796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45" grpId="0"/>
          <p:bldP spid="4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5" name="文本框 44"/>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6" name="文本框 45"/>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pic>
        <p:nvPicPr>
          <p:cNvPr id="2" name="图片 1"/>
          <p:cNvPicPr>
            <a:picLocks noChangeAspect="1"/>
          </p:cNvPicPr>
          <p:nvPr/>
        </p:nvPicPr>
        <p:blipFill>
          <a:blip r:embed="rId1" cstate="print"/>
          <a:srcRect b="19958"/>
          <a:stretch>
            <a:fillRect/>
          </a:stretch>
        </p:blipFill>
        <p:spPr>
          <a:xfrm>
            <a:off x="1596390" y="1241425"/>
            <a:ext cx="9169400" cy="3898900"/>
          </a:xfrm>
          <a:prstGeom prst="rect">
            <a:avLst/>
          </a:prstGeom>
        </p:spPr>
      </p:pic>
      <p:sp>
        <p:nvSpPr>
          <p:cNvPr id="3" name="文本框 2"/>
          <p:cNvSpPr txBox="1"/>
          <p:nvPr/>
        </p:nvSpPr>
        <p:spPr>
          <a:xfrm>
            <a:off x="1596390" y="5689600"/>
            <a:ext cx="8503285" cy="398780"/>
          </a:xfrm>
          <a:prstGeom prst="rect">
            <a:avLst/>
          </a:prstGeom>
          <a:noFill/>
        </p:spPr>
        <p:txBody>
          <a:bodyPr wrap="square" rtlCol="0">
            <a:spAutoFit/>
          </a:bodyPr>
          <a:lstStyle/>
          <a:p>
            <a:r>
              <a:rPr lang="zh-CN" altLang="en-US" sz="2000"/>
              <a:t>添加二级分类，需要输入名称并且选择所属一级分类。</a:t>
            </a:r>
            <a:endParaRPr lang="zh-CN" altLang="en-US" sz="2000"/>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67652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客户端界面展示</a:t>
            </a:r>
            <a:endParaRPr lang="zh-CN" altLang="en-US" sz="2800" b="1" dirty="0">
              <a:solidFill>
                <a:srgbClr val="414141"/>
              </a:solidFill>
              <a:ea typeface="方正黑体简体" panose="02010601030101010101" pitchFamily="2" charset="-122"/>
            </a:endParaRPr>
          </a:p>
        </p:txBody>
      </p:sp>
      <p:pic>
        <p:nvPicPr>
          <p:cNvPr id="3" name="图片 2"/>
          <p:cNvPicPr>
            <a:picLocks noChangeAspect="1"/>
          </p:cNvPicPr>
          <p:nvPr/>
        </p:nvPicPr>
        <p:blipFill>
          <a:blip r:embed="rId1" cstate="print"/>
          <a:srcRect b="54954"/>
          <a:stretch>
            <a:fillRect/>
          </a:stretch>
        </p:blipFill>
        <p:spPr>
          <a:xfrm>
            <a:off x="1467485" y="1315720"/>
            <a:ext cx="8782050" cy="2101850"/>
          </a:xfrm>
          <a:prstGeom prst="rect">
            <a:avLst/>
          </a:prstGeom>
        </p:spPr>
      </p:pic>
      <p:sp>
        <p:nvSpPr>
          <p:cNvPr id="10" name="文本框 9"/>
          <p:cNvSpPr txBox="1"/>
          <p:nvPr/>
        </p:nvSpPr>
        <p:spPr>
          <a:xfrm>
            <a:off x="1467485" y="4765040"/>
            <a:ext cx="7444740" cy="398780"/>
          </a:xfrm>
          <a:prstGeom prst="rect">
            <a:avLst/>
          </a:prstGeom>
          <a:noFill/>
        </p:spPr>
        <p:txBody>
          <a:bodyPr wrap="square" rtlCol="0">
            <a:spAutoFit/>
          </a:bodyPr>
          <a:lstStyle/>
          <a:p>
            <a:r>
              <a:rPr lang="zh-CN" altLang="en-US" sz="2000"/>
              <a:t>主界面上面会显示所有的一级分类，用户可点击想选的分类。</a:t>
            </a:r>
            <a:endParaRPr lang="zh-CN" altLang="en-US" sz="2000"/>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67652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客户端界面展示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706755"/>
          </a:xfrm>
          <a:prstGeom prst="rect">
            <a:avLst/>
          </a:prstGeom>
          <a:noFill/>
        </p:spPr>
        <p:txBody>
          <a:bodyPr wrap="square" rtlCol="0">
            <a:spAutoFit/>
          </a:bodyPr>
          <a:lstStyle/>
          <a:p>
            <a:r>
              <a:rPr lang="zh-CN" altLang="en-US" sz="2000"/>
              <a:t>当选择了某一具体分类之后，页面会展示所有此分类下的商品，也会展示其下的二级分类，这个可以帮助用户找到自己想找的商品。</a:t>
            </a:r>
            <a:endParaRPr lang="zh-CN" altLang="en-US" sz="2000"/>
          </a:p>
        </p:txBody>
      </p:sp>
      <p:pic>
        <p:nvPicPr>
          <p:cNvPr id="4" name="图片 3"/>
          <p:cNvPicPr>
            <a:picLocks noChangeAspect="1"/>
          </p:cNvPicPr>
          <p:nvPr/>
        </p:nvPicPr>
        <p:blipFill>
          <a:blip r:embed="rId1" cstate="print"/>
          <a:srcRect t="8742"/>
          <a:stretch>
            <a:fillRect/>
          </a:stretch>
        </p:blipFill>
        <p:spPr>
          <a:xfrm>
            <a:off x="1753870" y="1158875"/>
            <a:ext cx="8302625" cy="447992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67652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客户端界面展示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706755"/>
          </a:xfrm>
          <a:prstGeom prst="rect">
            <a:avLst/>
          </a:prstGeom>
          <a:noFill/>
        </p:spPr>
        <p:txBody>
          <a:bodyPr wrap="square" rtlCol="0">
            <a:spAutoFit/>
          </a:bodyPr>
          <a:lstStyle/>
          <a:p>
            <a:r>
              <a:rPr lang="zh-CN" altLang="en-US" sz="2000"/>
              <a:t>这个是商品的列表页，有热门商品和最新商品的分类，图片是分批加载的，为了避免商品过多加载图片耗费流量</a:t>
            </a:r>
            <a:endParaRPr lang="zh-CN" altLang="en-US" sz="2000"/>
          </a:p>
        </p:txBody>
      </p:sp>
      <p:pic>
        <p:nvPicPr>
          <p:cNvPr id="3" name="图片 2" descr="BD8439C4-C382-44D2-B255-DA4F73ED94B6"/>
          <p:cNvPicPr>
            <a:picLocks noChangeAspect="1"/>
          </p:cNvPicPr>
          <p:nvPr/>
        </p:nvPicPr>
        <p:blipFill>
          <a:blip r:embed="rId1" cstate="print"/>
          <a:stretch>
            <a:fillRect/>
          </a:stretch>
        </p:blipFill>
        <p:spPr>
          <a:xfrm>
            <a:off x="1892935" y="1459230"/>
            <a:ext cx="6699885" cy="393890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9" name="文本框 38"/>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0" name="文本框 39"/>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个人总结</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159510" y="2342515"/>
            <a:ext cx="8460740" cy="3138170"/>
          </a:xfrm>
          <a:prstGeom prst="rect">
            <a:avLst/>
          </a:prstGeom>
          <a:noFill/>
        </p:spPr>
        <p:txBody>
          <a:bodyPr wrap="square" rtlCol="0">
            <a:spAutoFit/>
          </a:bodyPr>
          <a:lstStyle/>
          <a:p>
            <a:r>
              <a:rPr lang="zh-CN" altLang="en-US" sz="2200"/>
              <a:t>对于我这一部分，整体的逻辑是非常简单的，所以就是细节很重要。</a:t>
            </a:r>
            <a:endParaRPr lang="zh-CN" altLang="en-US" sz="2200"/>
          </a:p>
          <a:p>
            <a:endParaRPr lang="zh-CN" altLang="en-US" sz="2200"/>
          </a:p>
          <a:p>
            <a:r>
              <a:rPr lang="zh-CN" altLang="en-US" sz="2200"/>
              <a:t>         在刚开始写完的时候，当添加二级分类和修改二级分类的时候，一级分类是与之脱节的，按理来说二级分类必须是在某一个一级分类下面的，当时没有考虑到只想着分类。写着写着才发现有问题，后面加了</a:t>
            </a:r>
            <a:r>
              <a:rPr lang="en-US" altLang="zh-CN" sz="2200"/>
              <a:t>Parent_id </a:t>
            </a:r>
            <a:r>
              <a:rPr lang="zh-CN" altLang="en-US" sz="2200"/>
              <a:t>和 </a:t>
            </a:r>
            <a:r>
              <a:rPr lang="en-US" altLang="zh-CN" sz="2200"/>
              <a:t>type </a:t>
            </a:r>
            <a:r>
              <a:rPr lang="zh-CN" altLang="en-US" sz="2200"/>
              <a:t>在数据库中，用于存储其父分类和自己的类别。按照递归的思想，如果以后要加三级分类、四级分类等等都比较容易了。</a:t>
            </a:r>
            <a:endParaRPr lang="zh-CN" altLang="en-US" sz="2200"/>
          </a:p>
          <a:p>
            <a:endParaRPr lang="zh-CN" altLang="en-US" sz="22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7" grpId="0" bldLvl="0" animBg="1"/>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04</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4954441" y="217190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96485" y="4093845"/>
            <a:ext cx="6378575" cy="8299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cene3d>
              <a:camera prst="orthographicFront"/>
              <a:lightRig rig="threePt" dir="t"/>
            </a:scene3d>
            <a:sp3d contourW="12700"/>
          </a:bodyPr>
          <a:lstStyle/>
          <a:p>
            <a:r>
              <a:rPr lang="zh-CN" altLang="en-US" sz="2400" dirty="0">
                <a:solidFill>
                  <a:schemeClr val="tx1">
                    <a:lumMod val="65000"/>
                    <a:lumOff val="35000"/>
                  </a:schemeClr>
                </a:solidFill>
                <a:latin typeface="Century Gothic" panose="020B0502020202020204" pitchFamily="34" charset="0"/>
                <a:ea typeface="方正黑体简体" panose="02010601030101010101" pitchFamily="2" charset="-122"/>
              </a:rPr>
              <a:t>商品的列表页和商品详情页</a:t>
            </a:r>
            <a:r>
              <a:rPr lang="en-US" altLang="zh-CN" sz="2400" dirty="0">
                <a:solidFill>
                  <a:schemeClr val="tx1">
                    <a:lumMod val="65000"/>
                    <a:lumOff val="35000"/>
                  </a:schemeClr>
                </a:solidFill>
                <a:latin typeface="Century Gothic" panose="020B0502020202020204" pitchFamily="34" charset="0"/>
                <a:ea typeface="方正黑体简体" panose="02010601030101010101" pitchFamily="2" charset="-122"/>
              </a:rPr>
              <a:t>，</a:t>
            </a:r>
            <a:r>
              <a:rPr lang="zh-CN" altLang="en-US" sz="2400" dirty="0">
                <a:solidFill>
                  <a:schemeClr val="tx1">
                    <a:lumMod val="65000"/>
                    <a:lumOff val="35000"/>
                  </a:schemeClr>
                </a:solidFill>
                <a:latin typeface="Century Gothic" panose="020B0502020202020204" pitchFamily="34" charset="0"/>
                <a:ea typeface="方正黑体简体" panose="02010601030101010101" pitchFamily="2" charset="-122"/>
              </a:rPr>
              <a:t>商品</a:t>
            </a:r>
            <a:r>
              <a:rPr lang="en-US" altLang="zh-CN" sz="2400" dirty="0">
                <a:solidFill>
                  <a:schemeClr val="tx1">
                    <a:lumMod val="65000"/>
                    <a:lumOff val="35000"/>
                  </a:schemeClr>
                </a:solidFill>
                <a:latin typeface="Century Gothic" panose="020B0502020202020204" pitchFamily="34" charset="0"/>
                <a:ea typeface="方正黑体简体" panose="02010601030101010101" pitchFamily="2" charset="-122"/>
              </a:rPr>
              <a:t>增加修改删除 </a:t>
            </a:r>
            <a:endParaRPr lang="en-US" altLang="zh-CN" sz="24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675213" y="2796351"/>
            <a:ext cx="5217795" cy="768350"/>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商品列表和商品详情</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6" grpId="0" bldLvl="0" animBg="1"/>
      <p:bldP spid="4" grpId="0" bldLvl="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01</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674906" y="3741762"/>
            <a:ext cx="5977325" cy="1014730"/>
          </a:xfrm>
          <a:prstGeom prst="rect">
            <a:avLst/>
          </a:prstGeom>
          <a:noFill/>
        </p:spPr>
        <p:txBody>
          <a:bodyPr wrap="square" rtlCol="0">
            <a:spAutoFit/>
            <a:scene3d>
              <a:camera prst="orthographicFront"/>
              <a:lightRig rig="threePt" dir="t"/>
            </a:scene3d>
            <a:sp3d contourW="12700"/>
          </a:bodyPr>
          <a:lstStyle/>
          <a:p>
            <a:r>
              <a:rPr lang="zh-CN" altLang="en-US" sz="2000" dirty="0">
                <a:solidFill>
                  <a:schemeClr val="tx1">
                    <a:lumMod val="65000"/>
                    <a:lumOff val="35000"/>
                  </a:schemeClr>
                </a:solidFill>
                <a:latin typeface="Century Gothic" panose="020B0502020202020204" pitchFamily="34" charset="0"/>
                <a:ea typeface="方正黑体简体" panose="02010601030101010101" pitchFamily="2" charset="-122"/>
              </a:rPr>
              <a:t>本项目是基于当下商城模式开发的商城管理系统，涉及商品的自主选择，加入购物车，购买支付，发货确认收货等功能</a:t>
            </a:r>
            <a:endParaRPr lang="zh-CN" altLang="en-US" sz="20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675213" y="2796351"/>
            <a:ext cx="2448106"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项目介绍</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6" grpId="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67652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客户端界面展示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706755"/>
          </a:xfrm>
          <a:prstGeom prst="rect">
            <a:avLst/>
          </a:prstGeom>
          <a:noFill/>
        </p:spPr>
        <p:txBody>
          <a:bodyPr wrap="square" rtlCol="0">
            <a:spAutoFit/>
          </a:bodyPr>
          <a:lstStyle/>
          <a:p>
            <a:r>
              <a:rPr lang="zh-CN" altLang="en-US" sz="2000"/>
              <a:t>当选择了某一具体商品之后，可以看到商品的详情展示也，有商品介绍图片等等，然后我们可以加入购物车，进行商品的购买</a:t>
            </a:r>
            <a:endParaRPr lang="zh-CN" altLang="en-US" sz="2000"/>
          </a:p>
        </p:txBody>
      </p:sp>
      <p:pic>
        <p:nvPicPr>
          <p:cNvPr id="3" name="图片 2" descr="748413E0-77DB-4E68-AB83-6D3A9EB26B76"/>
          <p:cNvPicPr>
            <a:picLocks noChangeAspect="1"/>
          </p:cNvPicPr>
          <p:nvPr/>
        </p:nvPicPr>
        <p:blipFill>
          <a:blip r:embed="rId1" cstate="print"/>
          <a:stretch>
            <a:fillRect/>
          </a:stretch>
        </p:blipFill>
        <p:spPr>
          <a:xfrm>
            <a:off x="1568450" y="909955"/>
            <a:ext cx="9208135" cy="468312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706755"/>
          </a:xfrm>
          <a:prstGeom prst="rect">
            <a:avLst/>
          </a:prstGeom>
          <a:noFill/>
        </p:spPr>
        <p:txBody>
          <a:bodyPr wrap="square" rtlCol="0">
            <a:spAutoFit/>
          </a:bodyPr>
          <a:lstStyle/>
          <a:p>
            <a:r>
              <a:rPr lang="zh-CN" altLang="en-US" sz="2000"/>
              <a:t>后台就有商品的增删改查的以及分页查询的能力，和其他几个板块功能类似，我们可以增加删除修改查询商品列表</a:t>
            </a:r>
            <a:endParaRPr lang="zh-CN" altLang="en-US" sz="2000"/>
          </a:p>
        </p:txBody>
      </p:sp>
      <p:pic>
        <p:nvPicPr>
          <p:cNvPr id="4" name="图片 3" descr="797B2727-1C22-4FD6-BD51-69799F864FFB"/>
          <p:cNvPicPr>
            <a:picLocks noChangeAspect="1"/>
          </p:cNvPicPr>
          <p:nvPr/>
        </p:nvPicPr>
        <p:blipFill>
          <a:blip r:embed="rId1" cstate="print"/>
          <a:stretch>
            <a:fillRect/>
          </a:stretch>
        </p:blipFill>
        <p:spPr>
          <a:xfrm>
            <a:off x="1892935" y="1315085"/>
            <a:ext cx="8427720" cy="406019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706755"/>
          </a:xfrm>
          <a:prstGeom prst="rect">
            <a:avLst/>
          </a:prstGeom>
          <a:noFill/>
        </p:spPr>
        <p:txBody>
          <a:bodyPr wrap="square" rtlCol="0">
            <a:spAutoFit/>
          </a:bodyPr>
          <a:lstStyle/>
          <a:p>
            <a:r>
              <a:rPr lang="zh-CN" altLang="en-US" sz="2000"/>
              <a:t>这个是修改商品的界面，首先把商品原来的信息查询出来，呈现在界面中，然后管理员进行修改商品信息，保存商品信息的修改</a:t>
            </a:r>
            <a:endParaRPr lang="zh-CN" altLang="en-US" sz="2000"/>
          </a:p>
        </p:txBody>
      </p:sp>
      <p:pic>
        <p:nvPicPr>
          <p:cNvPr id="3" name="图片 2" descr="FDABBCC1-4077-4AF6-86E1-72837A5A7DFD"/>
          <p:cNvPicPr>
            <a:picLocks noChangeAspect="1"/>
          </p:cNvPicPr>
          <p:nvPr/>
        </p:nvPicPr>
        <p:blipFill>
          <a:blip r:embed="rId1" cstate="print"/>
          <a:stretch>
            <a:fillRect/>
          </a:stretch>
        </p:blipFill>
        <p:spPr>
          <a:xfrm>
            <a:off x="1892935" y="1199515"/>
            <a:ext cx="8227695" cy="451993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12042"/>
            <a:ext cx="12192000" cy="7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34" name="文本框 33"/>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892935" y="5713095"/>
            <a:ext cx="7936230" cy="398780"/>
          </a:xfrm>
          <a:prstGeom prst="rect">
            <a:avLst/>
          </a:prstGeom>
          <a:noFill/>
        </p:spPr>
        <p:txBody>
          <a:bodyPr wrap="square" rtlCol="0">
            <a:spAutoFit/>
          </a:bodyPr>
          <a:lstStyle/>
          <a:p>
            <a:r>
              <a:rPr lang="zh-CN" altLang="en-US" sz="2000"/>
              <a:t>这个是增加商品的界面，管理员输入商品信息，保存商品信息的。</a:t>
            </a:r>
            <a:endParaRPr lang="zh-CN" altLang="en-US" sz="2000"/>
          </a:p>
        </p:txBody>
      </p:sp>
      <p:pic>
        <p:nvPicPr>
          <p:cNvPr id="4" name="图片 3" descr="656C7257-7C63-4DD5-8CD9-4EA78014AC77"/>
          <p:cNvPicPr>
            <a:picLocks noChangeAspect="1"/>
          </p:cNvPicPr>
          <p:nvPr/>
        </p:nvPicPr>
        <p:blipFill>
          <a:blip r:embed="rId1" cstate="print"/>
          <a:stretch>
            <a:fillRect/>
          </a:stretch>
        </p:blipFill>
        <p:spPr>
          <a:xfrm>
            <a:off x="2041525" y="1183640"/>
            <a:ext cx="7638415" cy="449072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7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40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up)">
                                          <p:cBhvr>
                                            <p:cTn id="22" dur="500"/>
                                            <p:tgtEl>
                                              <p:spTgt spid="3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1" grpId="0" bldLvl="0" animBg="1"/>
          <p:bldP spid="32" grpId="0"/>
          <p:bldP spid="33" grpId="0"/>
          <p:bldP spid="3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9" name="文本框 38"/>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0" name="文本框 39"/>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个人总结</a:t>
            </a:r>
            <a:endParaRPr lang="zh-CN" altLang="en-US" sz="2800" b="1" dirty="0">
              <a:solidFill>
                <a:srgbClr val="414141"/>
              </a:solidFill>
              <a:ea typeface="方正黑体简体" panose="02010601030101010101" pitchFamily="2" charset="-122"/>
            </a:endParaRPr>
          </a:p>
        </p:txBody>
      </p:sp>
      <p:sp>
        <p:nvSpPr>
          <p:cNvPr id="10" name="文本框 9"/>
          <p:cNvSpPr txBox="1"/>
          <p:nvPr/>
        </p:nvSpPr>
        <p:spPr>
          <a:xfrm>
            <a:off x="1159510" y="2342515"/>
            <a:ext cx="8460740" cy="3138170"/>
          </a:xfrm>
          <a:prstGeom prst="rect">
            <a:avLst/>
          </a:prstGeom>
          <a:noFill/>
        </p:spPr>
        <p:txBody>
          <a:bodyPr wrap="square" rtlCol="0">
            <a:spAutoFit/>
          </a:bodyPr>
          <a:lstStyle/>
          <a:p>
            <a:r>
              <a:rPr lang="zh-CN" altLang="en-US" sz="2200"/>
              <a:t>对于我这一部分，整体的逻辑是非常简单的，就是对商品增删改查，但如果商品的数目过多一次性加载完全的话可能会比较耗费流量，所以我设计为一次加载一部分，需要用户点击加载更多，然后再继续加载一部分。虽然实现的功能比较简单，但我们后续会继续完善，因为本次使用的是框架和新的东西，很多地方都不是很熟悉，有时候一个</a:t>
            </a:r>
            <a:r>
              <a:rPr lang="en-US" altLang="zh-CN" sz="2200"/>
              <a:t>bug</a:t>
            </a:r>
            <a:r>
              <a:rPr lang="zh-CN" altLang="en-US" sz="2200"/>
              <a:t>整个组合起来需要一半天才能解决，两周时间本以为会很充裕，虽然最后只实现了简单的模块，但在做这个课设的中间学到了好多东西。</a:t>
            </a:r>
            <a:endParaRPr lang="zh-CN" altLang="en-US" sz="2200"/>
          </a:p>
          <a:p>
            <a:endParaRPr lang="zh-CN" altLang="en-US" sz="22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7" grpId="0" bldLvl="0" animBg="1"/>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smtClean="0">
                <a:solidFill>
                  <a:srgbClr val="1D4C77"/>
                </a:solidFill>
                <a:latin typeface="Agency FB" panose="020B0503020202020204" pitchFamily="34" charset="0"/>
                <a:ea typeface="方正黑体简体" panose="02010601030101010101" pitchFamily="2" charset="-122"/>
              </a:rPr>
              <a:t>05</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704751" y="4048467"/>
            <a:ext cx="5977325" cy="276999"/>
          </a:xfrm>
          <a:prstGeom prst="rect">
            <a:avLst/>
          </a:prstGeom>
          <a:noFill/>
        </p:spPr>
        <p:txBody>
          <a:bodyPr wrap="square" rtlCol="0">
            <a:spAutoFit/>
            <a:scene3d>
              <a:camera prst="orthographicFront"/>
              <a:lightRig rig="threePt" dir="t"/>
            </a:scene3d>
            <a:sp3d contourW="12700"/>
          </a:bodyPr>
          <a:lstStyle/>
          <a:p>
            <a:r>
              <a:rPr lang="zh-CN" altLang="en-US" sz="1200" dirty="0" smtClean="0">
                <a:solidFill>
                  <a:schemeClr val="tx1">
                    <a:lumMod val="65000"/>
                    <a:lumOff val="35000"/>
                  </a:schemeClr>
                </a:solidFill>
                <a:latin typeface="Century Gothic" panose="020B0502020202020204" pitchFamily="34" charset="0"/>
                <a:ea typeface="方正黑体简体" panose="02010601030101010101" pitchFamily="2" charset="-122"/>
              </a:rPr>
              <a:t>加入购物</a:t>
            </a:r>
            <a:r>
              <a:rPr lang="zh-CN" altLang="en-US" sz="1200" dirty="0" smtClean="0">
                <a:solidFill>
                  <a:schemeClr val="tx1">
                    <a:lumMod val="65000"/>
                    <a:lumOff val="35000"/>
                  </a:schemeClr>
                </a:solidFill>
                <a:latin typeface="Century Gothic" panose="020B0502020202020204" pitchFamily="34" charset="0"/>
                <a:ea typeface="方正黑体简体" panose="02010601030101010101" pitchFamily="2" charset="-122"/>
              </a:rPr>
              <a:t>车并且付款</a:t>
            </a:r>
            <a:endParaRPr lang="en-US" altLang="zh-CN" sz="1200" dirty="0" smtClean="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675213" y="2796351"/>
            <a:ext cx="3579826" cy="769441"/>
          </a:xfrm>
          <a:prstGeom prst="rect">
            <a:avLst/>
          </a:prstGeom>
          <a:noFill/>
        </p:spPr>
        <p:txBody>
          <a:bodyPr wrap="none" rtlCol="0">
            <a:spAutoFit/>
            <a:scene3d>
              <a:camera prst="orthographicFront"/>
              <a:lightRig rig="threePt" dir="t"/>
            </a:scene3d>
            <a:sp3d contourW="12700"/>
          </a:bodyPr>
          <a:lstStyle/>
          <a:p>
            <a:r>
              <a:rPr lang="zh-CN" altLang="en-US" sz="4400" b="1" dirty="0" smtClean="0">
                <a:solidFill>
                  <a:srgbClr val="414141"/>
                </a:solidFill>
                <a:ea typeface="方正黑体简体" panose="02010601030101010101" pitchFamily="2" charset="-122"/>
              </a:rPr>
              <a:t>购物</a:t>
            </a:r>
            <a:r>
              <a:rPr lang="zh-CN" altLang="en-US" sz="4400" b="1" dirty="0" smtClean="0">
                <a:solidFill>
                  <a:srgbClr val="414141"/>
                </a:solidFill>
                <a:ea typeface="方正黑体简体" panose="02010601030101010101" pitchFamily="2" charset="-122"/>
              </a:rPr>
              <a:t>车及付款</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6" grpId="0" animBg="1"/>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348720"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购物</a:t>
            </a:r>
            <a:r>
              <a:rPr lang="zh-CN" altLang="en-US" sz="2800" b="1" dirty="0" smtClean="0">
                <a:solidFill>
                  <a:srgbClr val="414141"/>
                </a:solidFill>
                <a:ea typeface="方正黑体简体" panose="02010601030101010101" pitchFamily="2" charset="-122"/>
              </a:rPr>
              <a:t>车无商品</a:t>
            </a:r>
            <a:endParaRPr lang="zh-CN" altLang="en-US" sz="2800" b="1" dirty="0">
              <a:solidFill>
                <a:srgbClr val="414141"/>
              </a:solidFill>
              <a:ea typeface="方正黑体简体" panose="02010601030101010101" pitchFamily="2" charset="-122"/>
            </a:endParaRPr>
          </a:p>
        </p:txBody>
      </p:sp>
      <p:pic>
        <p:nvPicPr>
          <p:cNvPr id="1026" name="Picture 2" descr="C:\Users\Administrator\Desktop\无商品.PNG"/>
          <p:cNvPicPr>
            <a:picLocks noChangeAspect="1" noChangeArrowheads="1"/>
          </p:cNvPicPr>
          <p:nvPr/>
        </p:nvPicPr>
        <p:blipFill>
          <a:blip r:embed="rId1" cstate="print"/>
          <a:srcRect/>
          <a:stretch>
            <a:fillRect/>
          </a:stretch>
        </p:blipFill>
        <p:spPr bwMode="auto">
          <a:xfrm>
            <a:off x="1336675" y="1328738"/>
            <a:ext cx="9688513" cy="4057650"/>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348720"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购物</a:t>
            </a:r>
            <a:r>
              <a:rPr lang="zh-CN" altLang="en-US" sz="2800" b="1" dirty="0" smtClean="0">
                <a:solidFill>
                  <a:srgbClr val="414141"/>
                </a:solidFill>
                <a:ea typeface="方正黑体简体" panose="02010601030101010101" pitchFamily="2" charset="-122"/>
              </a:rPr>
              <a:t>车有商品</a:t>
            </a:r>
            <a:endParaRPr lang="zh-CN" altLang="en-US" sz="2800" b="1" dirty="0">
              <a:solidFill>
                <a:srgbClr val="414141"/>
              </a:solidFill>
              <a:ea typeface="方正黑体简体" panose="02010601030101010101" pitchFamily="2" charset="-122"/>
            </a:endParaRPr>
          </a:p>
        </p:txBody>
      </p:sp>
      <p:pic>
        <p:nvPicPr>
          <p:cNvPr id="2050" name="Picture 2" descr="C:\Users\Administrator\Desktop\有商品.PNG"/>
          <p:cNvPicPr>
            <a:picLocks noChangeAspect="1" noChangeArrowheads="1"/>
          </p:cNvPicPr>
          <p:nvPr/>
        </p:nvPicPr>
        <p:blipFill>
          <a:blip r:embed="rId1" cstate="print"/>
          <a:srcRect/>
          <a:stretch>
            <a:fillRect/>
          </a:stretch>
        </p:blipFill>
        <p:spPr bwMode="auto">
          <a:xfrm>
            <a:off x="452251" y="1250576"/>
            <a:ext cx="11393487" cy="4572000"/>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3430747"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未</a:t>
            </a:r>
            <a:r>
              <a:rPr lang="zh-CN" altLang="en-US" sz="2800" b="1" dirty="0" smtClean="0">
                <a:solidFill>
                  <a:srgbClr val="414141"/>
                </a:solidFill>
                <a:ea typeface="方正黑体简体" panose="02010601030101010101" pitchFamily="2" charset="-122"/>
              </a:rPr>
              <a:t>登录状态下购物车</a:t>
            </a:r>
            <a:endParaRPr lang="zh-CN" altLang="en-US" sz="2800" b="1" dirty="0">
              <a:solidFill>
                <a:srgbClr val="414141"/>
              </a:solidFill>
              <a:ea typeface="方正黑体简体" panose="02010601030101010101" pitchFamily="2" charset="-122"/>
            </a:endParaRPr>
          </a:p>
        </p:txBody>
      </p:sp>
      <p:pic>
        <p:nvPicPr>
          <p:cNvPr id="3074" name="Picture 2" descr="C:\Users\Administrator\Desktop\未登录.PNG"/>
          <p:cNvPicPr>
            <a:picLocks noChangeAspect="1" noChangeArrowheads="1"/>
          </p:cNvPicPr>
          <p:nvPr/>
        </p:nvPicPr>
        <p:blipFill>
          <a:blip r:embed="rId1" cstate="print"/>
          <a:srcRect b="24884"/>
          <a:stretch>
            <a:fillRect/>
          </a:stretch>
        </p:blipFill>
        <p:spPr bwMode="auto">
          <a:xfrm>
            <a:off x="400142" y="1484311"/>
            <a:ext cx="11422063" cy="4873626"/>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提交订单</a:t>
            </a:r>
            <a:endParaRPr lang="zh-CN" altLang="en-US" sz="2800" b="1" dirty="0">
              <a:solidFill>
                <a:srgbClr val="414141"/>
              </a:solidFill>
              <a:ea typeface="方正黑体简体" panose="02010601030101010101" pitchFamily="2" charset="-122"/>
            </a:endParaRPr>
          </a:p>
        </p:txBody>
      </p:sp>
      <p:pic>
        <p:nvPicPr>
          <p:cNvPr id="4098" name="Picture 2" descr="C:\Users\Administrator\Desktop\提交订单.PNG"/>
          <p:cNvPicPr>
            <a:picLocks noChangeAspect="1" noChangeArrowheads="1"/>
          </p:cNvPicPr>
          <p:nvPr/>
        </p:nvPicPr>
        <p:blipFill>
          <a:blip r:embed="rId1" cstate="print"/>
          <a:srcRect/>
          <a:stretch>
            <a:fillRect/>
          </a:stretch>
        </p:blipFill>
        <p:spPr bwMode="auto">
          <a:xfrm>
            <a:off x="1293813" y="1681163"/>
            <a:ext cx="9602787" cy="3495675"/>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577610" y="2181894"/>
            <a:ext cx="3446391" cy="3446391"/>
            <a:chOff x="6050212" y="1217228"/>
            <a:chExt cx="4285654" cy="4285654"/>
          </a:xfrm>
        </p:grpSpPr>
        <p:sp>
          <p:nvSpPr>
            <p:cNvPr id="3" name="矩形 2"/>
            <p:cNvSpPr/>
            <p:nvPr/>
          </p:nvSpPr>
          <p:spPr>
            <a:xfrm rot="2700000">
              <a:off x="6050212" y="1217228"/>
              <a:ext cx="4285654" cy="4285654"/>
            </a:xfrm>
            <a:prstGeom prst="rect">
              <a:avLst/>
            </a:prstGeom>
            <a:blipFill dpi="0" rotWithShape="1">
              <a:blip r:embed="rId1" cstate="screen"/>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7123274" y="2290289"/>
              <a:ext cx="2139532" cy="2139532"/>
            </a:xfrm>
            <a:prstGeom prst="rect">
              <a:avLst/>
            </a:prstGeom>
            <a:solidFill>
              <a:srgbClr val="1D4C77">
                <a:alpha val="90000"/>
              </a:srgb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299210" y="2978150"/>
            <a:ext cx="5784850" cy="3449955"/>
          </a:xfrm>
          <a:prstGeom prst="rect">
            <a:avLst/>
          </a:prstGeom>
          <a:noFill/>
        </p:spPr>
        <p:txBody>
          <a:bodyPr wrap="square" rtlCol="0">
            <a:spAutoFit/>
          </a:bodyPr>
          <a:lstStyle/>
          <a:p>
            <a:pPr algn="just">
              <a:lnSpc>
                <a:spcPct val="130000"/>
              </a:lnSpc>
            </a:pPr>
            <a:r>
              <a:rPr lang="en-US" altLang="zh-CN" sz="2800" dirty="0">
                <a:solidFill>
                  <a:srgbClr val="686769"/>
                </a:solidFill>
                <a:latin typeface="方正黑体简体" panose="02010601030101010101" pitchFamily="2" charset="-122"/>
                <a:ea typeface="方正黑体简体" panose="02010601030101010101" pitchFamily="2" charset="-122"/>
                <a:cs typeface="+mn-ea"/>
                <a:sym typeface="+mn-lt"/>
              </a:rPr>
              <a:t>1.</a:t>
            </a:r>
            <a:r>
              <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rPr>
              <a:t>支持管理员对商品的增删改查</a:t>
            </a: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a:p>
            <a:pPr algn="just">
              <a:lnSpc>
                <a:spcPct val="130000"/>
              </a:lnSpc>
            </a:pPr>
            <a:r>
              <a:rPr lang="en-US" altLang="zh-CN" sz="2800" dirty="0">
                <a:solidFill>
                  <a:srgbClr val="686769"/>
                </a:solidFill>
                <a:latin typeface="方正黑体简体" panose="02010601030101010101" pitchFamily="2" charset="-122"/>
                <a:ea typeface="方正黑体简体" panose="02010601030101010101" pitchFamily="2" charset="-122"/>
                <a:cs typeface="+mn-ea"/>
                <a:sym typeface="+mn-lt"/>
              </a:rPr>
              <a:t>2.</a:t>
            </a:r>
            <a:r>
              <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rPr>
              <a:t>支持修改个人信息的用户管理</a:t>
            </a: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a:p>
            <a:pPr algn="just">
              <a:lnSpc>
                <a:spcPct val="130000"/>
              </a:lnSpc>
            </a:pPr>
            <a:r>
              <a:rPr lang="en-US" altLang="zh-CN" sz="2800" dirty="0">
                <a:solidFill>
                  <a:srgbClr val="686769"/>
                </a:solidFill>
                <a:latin typeface="方正黑体简体" panose="02010601030101010101" pitchFamily="2" charset="-122"/>
                <a:ea typeface="方正黑体简体" panose="02010601030101010101" pitchFamily="2" charset="-122"/>
                <a:cs typeface="+mn-ea"/>
                <a:sym typeface="+mn-lt"/>
              </a:rPr>
              <a:t>3.</a:t>
            </a:r>
            <a:r>
              <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rPr>
              <a:t>具有商品的分类管理能力</a:t>
            </a: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a:p>
            <a:pPr algn="just">
              <a:lnSpc>
                <a:spcPct val="130000"/>
              </a:lnSpc>
            </a:pPr>
            <a:r>
              <a:rPr lang="en-US" altLang="zh-CN" sz="2800" dirty="0">
                <a:solidFill>
                  <a:srgbClr val="686769"/>
                </a:solidFill>
                <a:latin typeface="方正黑体简体" panose="02010601030101010101" pitchFamily="2" charset="-122"/>
                <a:ea typeface="方正黑体简体" panose="02010601030101010101" pitchFamily="2" charset="-122"/>
                <a:cs typeface="+mn-ea"/>
                <a:sym typeface="+mn-lt"/>
              </a:rPr>
              <a:t>4.</a:t>
            </a:r>
            <a:r>
              <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rPr>
              <a:t>实现支付宝接口付款</a:t>
            </a: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a:p>
            <a:pPr algn="just">
              <a:lnSpc>
                <a:spcPct val="130000"/>
              </a:lnSpc>
            </a:pPr>
            <a:r>
              <a:rPr lang="en-US" altLang="zh-CN" sz="2800" dirty="0">
                <a:solidFill>
                  <a:srgbClr val="686769"/>
                </a:solidFill>
                <a:latin typeface="方正黑体简体" panose="02010601030101010101" pitchFamily="2" charset="-122"/>
                <a:ea typeface="方正黑体简体" panose="02010601030101010101" pitchFamily="2" charset="-122"/>
                <a:cs typeface="+mn-ea"/>
                <a:sym typeface="+mn-lt"/>
              </a:rPr>
              <a:t>5.</a:t>
            </a:r>
            <a:r>
              <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rPr>
              <a:t>实现订单管理</a:t>
            </a: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a:p>
            <a:pPr algn="just">
              <a:lnSpc>
                <a:spcPct val="130000"/>
              </a:lnSpc>
            </a:pPr>
            <a:endParaRPr lang="zh-CN" altLang="en-US" sz="28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6" name="TextBox 7"/>
          <p:cNvSpPr txBox="1"/>
          <p:nvPr/>
        </p:nvSpPr>
        <p:spPr>
          <a:xfrm>
            <a:off x="1299210" y="1861185"/>
            <a:ext cx="4289425" cy="570865"/>
          </a:xfrm>
          <a:prstGeom prst="rect">
            <a:avLst/>
          </a:prstGeom>
          <a:noFill/>
        </p:spPr>
        <p:txBody>
          <a:bodyPr wrap="square" rtlCol="0">
            <a:spAutoFit/>
          </a:bodyPr>
          <a:lstStyle/>
          <a:p>
            <a:pPr>
              <a:lnSpc>
                <a:spcPct val="130000"/>
              </a:lnSpc>
            </a:pPr>
            <a:r>
              <a:rPr lang="zh-CN" altLang="en-US" sz="2400" dirty="0">
                <a:solidFill>
                  <a:schemeClr val="accent3">
                    <a:lumMod val="75000"/>
                  </a:schemeClr>
                </a:solidFill>
                <a:latin typeface="方正黑体简体" panose="02010601030101010101" pitchFamily="2" charset="-122"/>
                <a:ea typeface="方正黑体简体" panose="02010601030101010101" pitchFamily="2" charset="-122"/>
                <a:cs typeface="+mn-ea"/>
                <a:sym typeface="+mn-lt"/>
              </a:rPr>
              <a:t>产品功能描述</a:t>
            </a:r>
            <a:endParaRPr lang="zh-CN" altLang="en-US" sz="2400" dirty="0">
              <a:solidFill>
                <a:schemeClr val="accent3">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2" name="Freeform 5"/>
          <p:cNvSpPr>
            <a:spLocks noEditPoints="1"/>
          </p:cNvSpPr>
          <p:nvPr/>
        </p:nvSpPr>
        <p:spPr bwMode="auto">
          <a:xfrm>
            <a:off x="8121227" y="3259739"/>
            <a:ext cx="391524" cy="391410"/>
          </a:xfrm>
          <a:custGeom>
            <a:avLst/>
            <a:gdLst>
              <a:gd name="T0" fmla="*/ 1243 w 1456"/>
              <a:gd name="T1" fmla="*/ 213 h 1456"/>
              <a:gd name="T2" fmla="*/ 1243 w 1456"/>
              <a:gd name="T3" fmla="*/ 1243 h 1456"/>
              <a:gd name="T4" fmla="*/ 213 w 1456"/>
              <a:gd name="T5" fmla="*/ 1243 h 1456"/>
              <a:gd name="T6" fmla="*/ 213 w 1456"/>
              <a:gd name="T7" fmla="*/ 213 h 1456"/>
              <a:gd name="T8" fmla="*/ 1200 w 1456"/>
              <a:gd name="T9" fmla="*/ 256 h 1456"/>
              <a:gd name="T10" fmla="*/ 1020 w 1456"/>
              <a:gd name="T11" fmla="*/ 220 h 1456"/>
              <a:gd name="T12" fmla="*/ 1318 w 1456"/>
              <a:gd name="T13" fmla="*/ 414 h 1456"/>
              <a:gd name="T14" fmla="*/ 1395 w 1456"/>
              <a:gd name="T15" fmla="*/ 698 h 1456"/>
              <a:gd name="T16" fmla="*/ 1109 w 1456"/>
              <a:gd name="T17" fmla="*/ 475 h 1456"/>
              <a:gd name="T18" fmla="*/ 1395 w 1456"/>
              <a:gd name="T19" fmla="*/ 698 h 1456"/>
              <a:gd name="T20" fmla="*/ 1319 w 1456"/>
              <a:gd name="T21" fmla="*/ 1039 h 1456"/>
              <a:gd name="T22" fmla="*/ 1020 w 1456"/>
              <a:gd name="T23" fmla="*/ 1236 h 1456"/>
              <a:gd name="T24" fmla="*/ 1200 w 1456"/>
              <a:gd name="T25" fmla="*/ 1200 h 1456"/>
              <a:gd name="T26" fmla="*/ 1395 w 1456"/>
              <a:gd name="T27" fmla="*/ 758 h 1456"/>
              <a:gd name="T28" fmla="*/ 1109 w 1456"/>
              <a:gd name="T29" fmla="*/ 979 h 1456"/>
              <a:gd name="T30" fmla="*/ 256 w 1456"/>
              <a:gd name="T31" fmla="*/ 1200 h 1456"/>
              <a:gd name="T32" fmla="*/ 436 w 1456"/>
              <a:gd name="T33" fmla="*/ 1236 h 1456"/>
              <a:gd name="T34" fmla="*/ 137 w 1456"/>
              <a:gd name="T35" fmla="*/ 1039 h 1456"/>
              <a:gd name="T36" fmla="*/ 61 w 1456"/>
              <a:gd name="T37" fmla="*/ 758 h 1456"/>
              <a:gd name="T38" fmla="*/ 347 w 1456"/>
              <a:gd name="T39" fmla="*/ 979 h 1456"/>
              <a:gd name="T40" fmla="*/ 61 w 1456"/>
              <a:gd name="T41" fmla="*/ 758 h 1456"/>
              <a:gd name="T42" fmla="*/ 138 w 1456"/>
              <a:gd name="T43" fmla="*/ 414 h 1456"/>
              <a:gd name="T44" fmla="*/ 436 w 1456"/>
              <a:gd name="T45" fmla="*/ 220 h 1456"/>
              <a:gd name="T46" fmla="*/ 256 w 1456"/>
              <a:gd name="T47" fmla="*/ 256 h 1456"/>
              <a:gd name="T48" fmla="*/ 61 w 1456"/>
              <a:gd name="T49" fmla="*/ 698 h 1456"/>
              <a:gd name="T50" fmla="*/ 347 w 1456"/>
              <a:gd name="T51" fmla="*/ 475 h 1456"/>
              <a:gd name="T52" fmla="*/ 383 w 1456"/>
              <a:gd name="T53" fmla="*/ 698 h 1456"/>
              <a:gd name="T54" fmla="*/ 698 w 1456"/>
              <a:gd name="T55" fmla="*/ 475 h 1456"/>
              <a:gd name="T56" fmla="*/ 383 w 1456"/>
              <a:gd name="T57" fmla="*/ 698 h 1456"/>
              <a:gd name="T58" fmla="*/ 1073 w 1456"/>
              <a:gd name="T59" fmla="*/ 698 h 1456"/>
              <a:gd name="T60" fmla="*/ 758 w 1456"/>
              <a:gd name="T61" fmla="*/ 475 h 1456"/>
              <a:gd name="T62" fmla="*/ 1073 w 1456"/>
              <a:gd name="T63" fmla="*/ 758 h 1456"/>
              <a:gd name="T64" fmla="*/ 758 w 1456"/>
              <a:gd name="T65" fmla="*/ 979 h 1456"/>
              <a:gd name="T66" fmla="*/ 1073 w 1456"/>
              <a:gd name="T67" fmla="*/ 758 h 1456"/>
              <a:gd name="T68" fmla="*/ 383 w 1456"/>
              <a:gd name="T69" fmla="*/ 758 h 1456"/>
              <a:gd name="T70" fmla="*/ 698 w 1456"/>
              <a:gd name="T71" fmla="*/ 979 h 1456"/>
              <a:gd name="T72" fmla="*/ 967 w 1456"/>
              <a:gd name="T73" fmla="*/ 249 h 1456"/>
              <a:gd name="T74" fmla="*/ 758 w 1456"/>
              <a:gd name="T75" fmla="*/ 414 h 1456"/>
              <a:gd name="T76" fmla="*/ 967 w 1456"/>
              <a:gd name="T77" fmla="*/ 249 h 1456"/>
              <a:gd name="T78" fmla="*/ 1033 w 1456"/>
              <a:gd name="T79" fmla="*/ 1039 h 1456"/>
              <a:gd name="T80" fmla="*/ 758 w 1456"/>
              <a:gd name="T81" fmla="*/ 1393 h 1456"/>
              <a:gd name="T82" fmla="*/ 489 w 1456"/>
              <a:gd name="T83" fmla="*/ 1207 h 1456"/>
              <a:gd name="T84" fmla="*/ 698 w 1456"/>
              <a:gd name="T85" fmla="*/ 1039 h 1456"/>
              <a:gd name="T86" fmla="*/ 489 w 1456"/>
              <a:gd name="T87" fmla="*/ 1207 h 1456"/>
              <a:gd name="T88" fmla="*/ 423 w 1456"/>
              <a:gd name="T89" fmla="*/ 414 h 1456"/>
              <a:gd name="T90" fmla="*/ 698 w 1456"/>
              <a:gd name="T91" fmla="*/ 6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6" h="1456">
                <a:moveTo>
                  <a:pt x="728" y="0"/>
                </a:moveTo>
                <a:cubicBezTo>
                  <a:pt x="929" y="0"/>
                  <a:pt x="1111" y="81"/>
                  <a:pt x="1243" y="213"/>
                </a:cubicBezTo>
                <a:cubicBezTo>
                  <a:pt x="1375" y="345"/>
                  <a:pt x="1456" y="527"/>
                  <a:pt x="1456" y="728"/>
                </a:cubicBezTo>
                <a:cubicBezTo>
                  <a:pt x="1456" y="929"/>
                  <a:pt x="1375" y="1111"/>
                  <a:pt x="1243" y="1243"/>
                </a:cubicBezTo>
                <a:cubicBezTo>
                  <a:pt x="1111" y="1375"/>
                  <a:pt x="929" y="1456"/>
                  <a:pt x="728" y="1456"/>
                </a:cubicBezTo>
                <a:cubicBezTo>
                  <a:pt x="527" y="1456"/>
                  <a:pt x="345" y="1375"/>
                  <a:pt x="213" y="1243"/>
                </a:cubicBezTo>
                <a:cubicBezTo>
                  <a:pt x="81" y="1111"/>
                  <a:pt x="0" y="929"/>
                  <a:pt x="0" y="728"/>
                </a:cubicBezTo>
                <a:cubicBezTo>
                  <a:pt x="0" y="527"/>
                  <a:pt x="81" y="345"/>
                  <a:pt x="213" y="213"/>
                </a:cubicBezTo>
                <a:cubicBezTo>
                  <a:pt x="345" y="81"/>
                  <a:pt x="527" y="0"/>
                  <a:pt x="728" y="0"/>
                </a:cubicBezTo>
                <a:close/>
                <a:moveTo>
                  <a:pt x="1200" y="256"/>
                </a:moveTo>
                <a:cubicBezTo>
                  <a:pt x="1124" y="180"/>
                  <a:pt x="1030" y="122"/>
                  <a:pt x="925" y="89"/>
                </a:cubicBezTo>
                <a:cubicBezTo>
                  <a:pt x="960" y="124"/>
                  <a:pt x="992" y="169"/>
                  <a:pt x="1020" y="220"/>
                </a:cubicBezTo>
                <a:cubicBezTo>
                  <a:pt x="1050" y="277"/>
                  <a:pt x="1076" y="342"/>
                  <a:pt x="1095" y="414"/>
                </a:cubicBezTo>
                <a:cubicBezTo>
                  <a:pt x="1318" y="414"/>
                  <a:pt x="1318" y="414"/>
                  <a:pt x="1318" y="414"/>
                </a:cubicBezTo>
                <a:cubicBezTo>
                  <a:pt x="1287" y="356"/>
                  <a:pt x="1247" y="302"/>
                  <a:pt x="1200" y="256"/>
                </a:cubicBezTo>
                <a:close/>
                <a:moveTo>
                  <a:pt x="1395" y="698"/>
                </a:moveTo>
                <a:cubicBezTo>
                  <a:pt x="1392" y="619"/>
                  <a:pt x="1375" y="544"/>
                  <a:pt x="1346" y="475"/>
                </a:cubicBezTo>
                <a:cubicBezTo>
                  <a:pt x="1109" y="475"/>
                  <a:pt x="1109" y="475"/>
                  <a:pt x="1109" y="475"/>
                </a:cubicBezTo>
                <a:cubicBezTo>
                  <a:pt x="1123" y="545"/>
                  <a:pt x="1131" y="620"/>
                  <a:pt x="1133" y="698"/>
                </a:cubicBezTo>
                <a:cubicBezTo>
                  <a:pt x="1395" y="698"/>
                  <a:pt x="1395" y="698"/>
                  <a:pt x="1395" y="698"/>
                </a:cubicBezTo>
                <a:close/>
                <a:moveTo>
                  <a:pt x="1200" y="1200"/>
                </a:moveTo>
                <a:cubicBezTo>
                  <a:pt x="1248" y="1153"/>
                  <a:pt x="1288" y="1099"/>
                  <a:pt x="1319" y="1039"/>
                </a:cubicBezTo>
                <a:cubicBezTo>
                  <a:pt x="1095" y="1039"/>
                  <a:pt x="1095" y="1039"/>
                  <a:pt x="1095" y="1039"/>
                </a:cubicBezTo>
                <a:cubicBezTo>
                  <a:pt x="1076" y="1112"/>
                  <a:pt x="1051" y="1179"/>
                  <a:pt x="1020" y="1236"/>
                </a:cubicBezTo>
                <a:cubicBezTo>
                  <a:pt x="992" y="1287"/>
                  <a:pt x="960" y="1332"/>
                  <a:pt x="925" y="1367"/>
                </a:cubicBezTo>
                <a:cubicBezTo>
                  <a:pt x="1030" y="1334"/>
                  <a:pt x="1124" y="1276"/>
                  <a:pt x="1200" y="1200"/>
                </a:cubicBezTo>
                <a:close/>
                <a:moveTo>
                  <a:pt x="1347" y="979"/>
                </a:moveTo>
                <a:cubicBezTo>
                  <a:pt x="1375" y="910"/>
                  <a:pt x="1392" y="836"/>
                  <a:pt x="1395" y="758"/>
                </a:cubicBezTo>
                <a:cubicBezTo>
                  <a:pt x="1133" y="758"/>
                  <a:pt x="1133" y="758"/>
                  <a:pt x="1133" y="758"/>
                </a:cubicBezTo>
                <a:cubicBezTo>
                  <a:pt x="1131" y="835"/>
                  <a:pt x="1123" y="909"/>
                  <a:pt x="1109" y="979"/>
                </a:cubicBezTo>
                <a:cubicBezTo>
                  <a:pt x="1347" y="979"/>
                  <a:pt x="1347" y="979"/>
                  <a:pt x="1347" y="979"/>
                </a:cubicBezTo>
                <a:close/>
                <a:moveTo>
                  <a:pt x="256" y="1200"/>
                </a:moveTo>
                <a:cubicBezTo>
                  <a:pt x="332" y="1276"/>
                  <a:pt x="426" y="1334"/>
                  <a:pt x="531" y="1367"/>
                </a:cubicBezTo>
                <a:cubicBezTo>
                  <a:pt x="496" y="1332"/>
                  <a:pt x="464" y="1287"/>
                  <a:pt x="436" y="1236"/>
                </a:cubicBezTo>
                <a:cubicBezTo>
                  <a:pt x="405" y="1179"/>
                  <a:pt x="380" y="1112"/>
                  <a:pt x="361" y="1039"/>
                </a:cubicBezTo>
                <a:cubicBezTo>
                  <a:pt x="137" y="1039"/>
                  <a:pt x="137" y="1039"/>
                  <a:pt x="137" y="1039"/>
                </a:cubicBezTo>
                <a:cubicBezTo>
                  <a:pt x="168" y="1099"/>
                  <a:pt x="208" y="1153"/>
                  <a:pt x="256" y="1200"/>
                </a:cubicBezTo>
                <a:close/>
                <a:moveTo>
                  <a:pt x="61" y="758"/>
                </a:moveTo>
                <a:cubicBezTo>
                  <a:pt x="64" y="836"/>
                  <a:pt x="81" y="910"/>
                  <a:pt x="109" y="979"/>
                </a:cubicBezTo>
                <a:cubicBezTo>
                  <a:pt x="347" y="979"/>
                  <a:pt x="347" y="979"/>
                  <a:pt x="347" y="979"/>
                </a:cubicBezTo>
                <a:cubicBezTo>
                  <a:pt x="333" y="909"/>
                  <a:pt x="324" y="835"/>
                  <a:pt x="323" y="758"/>
                </a:cubicBezTo>
                <a:cubicBezTo>
                  <a:pt x="61" y="758"/>
                  <a:pt x="61" y="758"/>
                  <a:pt x="61" y="758"/>
                </a:cubicBezTo>
                <a:close/>
                <a:moveTo>
                  <a:pt x="256" y="256"/>
                </a:moveTo>
                <a:cubicBezTo>
                  <a:pt x="209" y="302"/>
                  <a:pt x="169" y="356"/>
                  <a:pt x="138" y="414"/>
                </a:cubicBezTo>
                <a:cubicBezTo>
                  <a:pt x="361" y="414"/>
                  <a:pt x="361" y="414"/>
                  <a:pt x="361" y="414"/>
                </a:cubicBezTo>
                <a:cubicBezTo>
                  <a:pt x="380" y="342"/>
                  <a:pt x="406" y="277"/>
                  <a:pt x="436" y="220"/>
                </a:cubicBezTo>
                <a:cubicBezTo>
                  <a:pt x="464" y="169"/>
                  <a:pt x="496" y="124"/>
                  <a:pt x="531" y="89"/>
                </a:cubicBezTo>
                <a:cubicBezTo>
                  <a:pt x="426" y="122"/>
                  <a:pt x="332" y="180"/>
                  <a:pt x="256" y="256"/>
                </a:cubicBezTo>
                <a:close/>
                <a:moveTo>
                  <a:pt x="110" y="475"/>
                </a:moveTo>
                <a:cubicBezTo>
                  <a:pt x="81" y="544"/>
                  <a:pt x="64" y="619"/>
                  <a:pt x="61" y="698"/>
                </a:cubicBezTo>
                <a:cubicBezTo>
                  <a:pt x="323" y="698"/>
                  <a:pt x="323" y="698"/>
                  <a:pt x="323" y="698"/>
                </a:cubicBezTo>
                <a:cubicBezTo>
                  <a:pt x="324" y="620"/>
                  <a:pt x="333" y="545"/>
                  <a:pt x="347" y="475"/>
                </a:cubicBezTo>
                <a:cubicBezTo>
                  <a:pt x="110" y="475"/>
                  <a:pt x="110" y="475"/>
                  <a:pt x="110" y="475"/>
                </a:cubicBezTo>
                <a:close/>
                <a:moveTo>
                  <a:pt x="383" y="698"/>
                </a:moveTo>
                <a:cubicBezTo>
                  <a:pt x="698" y="698"/>
                  <a:pt x="698" y="698"/>
                  <a:pt x="698" y="698"/>
                </a:cubicBezTo>
                <a:cubicBezTo>
                  <a:pt x="698" y="475"/>
                  <a:pt x="698" y="475"/>
                  <a:pt x="698" y="475"/>
                </a:cubicBezTo>
                <a:cubicBezTo>
                  <a:pt x="409" y="475"/>
                  <a:pt x="409" y="475"/>
                  <a:pt x="409" y="475"/>
                </a:cubicBezTo>
                <a:cubicBezTo>
                  <a:pt x="394" y="544"/>
                  <a:pt x="385" y="619"/>
                  <a:pt x="383" y="698"/>
                </a:cubicBezTo>
                <a:close/>
                <a:moveTo>
                  <a:pt x="758" y="698"/>
                </a:moveTo>
                <a:cubicBezTo>
                  <a:pt x="1073" y="698"/>
                  <a:pt x="1073" y="698"/>
                  <a:pt x="1073" y="698"/>
                </a:cubicBezTo>
                <a:cubicBezTo>
                  <a:pt x="1071" y="619"/>
                  <a:pt x="1062" y="544"/>
                  <a:pt x="1047" y="475"/>
                </a:cubicBezTo>
                <a:cubicBezTo>
                  <a:pt x="758" y="475"/>
                  <a:pt x="758" y="475"/>
                  <a:pt x="758" y="475"/>
                </a:cubicBezTo>
                <a:cubicBezTo>
                  <a:pt x="758" y="698"/>
                  <a:pt x="758" y="698"/>
                  <a:pt x="758" y="698"/>
                </a:cubicBezTo>
                <a:close/>
                <a:moveTo>
                  <a:pt x="1073" y="758"/>
                </a:moveTo>
                <a:cubicBezTo>
                  <a:pt x="758" y="758"/>
                  <a:pt x="758" y="758"/>
                  <a:pt x="758" y="758"/>
                </a:cubicBezTo>
                <a:cubicBezTo>
                  <a:pt x="758" y="979"/>
                  <a:pt x="758" y="979"/>
                  <a:pt x="758" y="979"/>
                </a:cubicBezTo>
                <a:cubicBezTo>
                  <a:pt x="1048" y="979"/>
                  <a:pt x="1048" y="979"/>
                  <a:pt x="1048" y="979"/>
                </a:cubicBezTo>
                <a:cubicBezTo>
                  <a:pt x="1063" y="910"/>
                  <a:pt x="1071" y="836"/>
                  <a:pt x="1073" y="758"/>
                </a:cubicBezTo>
                <a:close/>
                <a:moveTo>
                  <a:pt x="698" y="758"/>
                </a:moveTo>
                <a:cubicBezTo>
                  <a:pt x="383" y="758"/>
                  <a:pt x="383" y="758"/>
                  <a:pt x="383" y="758"/>
                </a:cubicBezTo>
                <a:cubicBezTo>
                  <a:pt x="385" y="836"/>
                  <a:pt x="393" y="910"/>
                  <a:pt x="408" y="979"/>
                </a:cubicBezTo>
                <a:cubicBezTo>
                  <a:pt x="698" y="979"/>
                  <a:pt x="698" y="979"/>
                  <a:pt x="698" y="979"/>
                </a:cubicBezTo>
                <a:cubicBezTo>
                  <a:pt x="698" y="758"/>
                  <a:pt x="698" y="758"/>
                  <a:pt x="698" y="758"/>
                </a:cubicBezTo>
                <a:close/>
                <a:moveTo>
                  <a:pt x="967" y="249"/>
                </a:moveTo>
                <a:cubicBezTo>
                  <a:pt x="911" y="145"/>
                  <a:pt x="838" y="76"/>
                  <a:pt x="758" y="63"/>
                </a:cubicBezTo>
                <a:cubicBezTo>
                  <a:pt x="758" y="414"/>
                  <a:pt x="758" y="414"/>
                  <a:pt x="758" y="414"/>
                </a:cubicBezTo>
                <a:cubicBezTo>
                  <a:pt x="1032" y="414"/>
                  <a:pt x="1032" y="414"/>
                  <a:pt x="1032" y="414"/>
                </a:cubicBezTo>
                <a:cubicBezTo>
                  <a:pt x="1015" y="353"/>
                  <a:pt x="993" y="297"/>
                  <a:pt x="967" y="249"/>
                </a:cubicBezTo>
                <a:close/>
                <a:moveTo>
                  <a:pt x="967" y="1207"/>
                </a:moveTo>
                <a:cubicBezTo>
                  <a:pt x="994" y="1158"/>
                  <a:pt x="1016" y="1101"/>
                  <a:pt x="1033" y="1039"/>
                </a:cubicBezTo>
                <a:cubicBezTo>
                  <a:pt x="758" y="1039"/>
                  <a:pt x="758" y="1039"/>
                  <a:pt x="758" y="1039"/>
                </a:cubicBezTo>
                <a:cubicBezTo>
                  <a:pt x="758" y="1393"/>
                  <a:pt x="758" y="1393"/>
                  <a:pt x="758" y="1393"/>
                </a:cubicBezTo>
                <a:cubicBezTo>
                  <a:pt x="838" y="1380"/>
                  <a:pt x="911" y="1311"/>
                  <a:pt x="967" y="1207"/>
                </a:cubicBezTo>
                <a:close/>
                <a:moveTo>
                  <a:pt x="489" y="1207"/>
                </a:moveTo>
                <a:cubicBezTo>
                  <a:pt x="545" y="1311"/>
                  <a:pt x="618" y="1380"/>
                  <a:pt x="698" y="1393"/>
                </a:cubicBezTo>
                <a:cubicBezTo>
                  <a:pt x="698" y="1039"/>
                  <a:pt x="698" y="1039"/>
                  <a:pt x="698" y="1039"/>
                </a:cubicBezTo>
                <a:cubicBezTo>
                  <a:pt x="423" y="1039"/>
                  <a:pt x="423" y="1039"/>
                  <a:pt x="423" y="1039"/>
                </a:cubicBezTo>
                <a:cubicBezTo>
                  <a:pt x="440" y="1101"/>
                  <a:pt x="462" y="1158"/>
                  <a:pt x="489" y="1207"/>
                </a:cubicBezTo>
                <a:close/>
                <a:moveTo>
                  <a:pt x="489" y="249"/>
                </a:moveTo>
                <a:cubicBezTo>
                  <a:pt x="463" y="297"/>
                  <a:pt x="441" y="353"/>
                  <a:pt x="423" y="414"/>
                </a:cubicBezTo>
                <a:cubicBezTo>
                  <a:pt x="698" y="414"/>
                  <a:pt x="698" y="414"/>
                  <a:pt x="698" y="414"/>
                </a:cubicBezTo>
                <a:cubicBezTo>
                  <a:pt x="698" y="63"/>
                  <a:pt x="698" y="63"/>
                  <a:pt x="698" y="63"/>
                </a:cubicBezTo>
                <a:cubicBezTo>
                  <a:pt x="618" y="76"/>
                  <a:pt x="545" y="145"/>
                  <a:pt x="489" y="249"/>
                </a:cubicBezTo>
                <a:close/>
              </a:path>
            </a:pathLst>
          </a:custGeom>
          <a:solidFill>
            <a:schemeClr val="bg1"/>
          </a:solidFill>
          <a:ln>
            <a:noFill/>
          </a:ln>
          <a:effectLst>
            <a:reflection blurRad="152400" stA="70000" endPos="54000" dist="88900" dir="5400000" sy="-100000" algn="bl" rotWithShape="0"/>
          </a:effectLst>
        </p:spPr>
        <p:txBody>
          <a:bodyPr vert="horz" wrap="square" lIns="68580" tIns="34290" rIns="68580" bIns="34290" numCol="1" anchor="t" anchorCtr="0" compatLnSpc="1"/>
          <a:lstStyle/>
          <a:p>
            <a:endParaRPr lang="zh-CN" altLang="en-US">
              <a:solidFill>
                <a:prstClr val="black"/>
              </a:solidFill>
              <a:latin typeface="Bebas" pitchFamily="2" charset="0"/>
              <a:ea typeface="微软雅黑" panose="020B0503020204020204" pitchFamily="34" charset="-122"/>
              <a:sym typeface="Bebas" pitchFamily="2" charset="0"/>
            </a:endParaRPr>
          </a:p>
        </p:txBody>
      </p:sp>
      <p:sp>
        <p:nvSpPr>
          <p:cNvPr id="14" name="椭圆 13"/>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17" name="文本框 16"/>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18" name="文本框 17"/>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产品功能</a:t>
            </a:r>
            <a:endParaRPr lang="zh-CN" altLang="en-US" sz="2800" b="1" dirty="0">
              <a:solidFill>
                <a:srgbClr val="414141"/>
              </a:solidFill>
              <a:ea typeface="方正黑体简体" panose="02010601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4" grpId="0" animBg="1"/>
      <p:bldP spid="15" grpId="0" animBg="1"/>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订单列表</a:t>
            </a:r>
            <a:endParaRPr lang="zh-CN" altLang="en-US" sz="2800" b="1" dirty="0">
              <a:solidFill>
                <a:srgbClr val="414141"/>
              </a:solidFill>
              <a:ea typeface="方正黑体简体" panose="02010601030101010101" pitchFamily="2" charset="-122"/>
            </a:endParaRPr>
          </a:p>
        </p:txBody>
      </p:sp>
      <p:pic>
        <p:nvPicPr>
          <p:cNvPr id="5122" name="Picture 2" descr="C:\Users\Administrator\Desktop\订单.PNG"/>
          <p:cNvPicPr>
            <a:picLocks noChangeAspect="1" noChangeArrowheads="1"/>
          </p:cNvPicPr>
          <p:nvPr/>
        </p:nvPicPr>
        <p:blipFill>
          <a:blip r:embed="rId1" cstate="print"/>
          <a:srcRect/>
          <a:stretch>
            <a:fillRect/>
          </a:stretch>
        </p:blipFill>
        <p:spPr bwMode="auto">
          <a:xfrm>
            <a:off x="917575" y="3109913"/>
            <a:ext cx="10355263" cy="638175"/>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820003"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付款</a:t>
            </a:r>
            <a:r>
              <a:rPr lang="en-US" altLang="zh-CN" sz="2800" b="1" dirty="0" smtClean="0">
                <a:solidFill>
                  <a:srgbClr val="414141"/>
                </a:solidFill>
                <a:ea typeface="方正黑体简体" panose="02010601030101010101" pitchFamily="2" charset="-122"/>
              </a:rPr>
              <a:t>-</a:t>
            </a:r>
            <a:r>
              <a:rPr lang="zh-CN" altLang="en-US" sz="2800" b="1" dirty="0" smtClean="0">
                <a:solidFill>
                  <a:srgbClr val="414141"/>
                </a:solidFill>
                <a:ea typeface="方正黑体简体" panose="02010601030101010101" pitchFamily="2" charset="-122"/>
              </a:rPr>
              <a:t>支付宝跳转</a:t>
            </a:r>
            <a:endParaRPr lang="zh-CN" altLang="en-US" sz="2800" b="1" dirty="0">
              <a:solidFill>
                <a:srgbClr val="414141"/>
              </a:solidFill>
              <a:ea typeface="方正黑体简体" panose="02010601030101010101" pitchFamily="2" charset="-122"/>
            </a:endParaRPr>
          </a:p>
        </p:txBody>
      </p:sp>
      <p:pic>
        <p:nvPicPr>
          <p:cNvPr id="6146" name="Picture 2" descr="C:\Users\Administrator\Desktop\支付宝跳转.PNG"/>
          <p:cNvPicPr>
            <a:picLocks noChangeAspect="1" noChangeArrowheads="1"/>
          </p:cNvPicPr>
          <p:nvPr/>
        </p:nvPicPr>
        <p:blipFill>
          <a:blip r:embed="rId1" cstate="print"/>
          <a:srcRect l="13516" t="8771" r="11854"/>
          <a:stretch>
            <a:fillRect/>
          </a:stretch>
        </p:blipFill>
        <p:spPr bwMode="auto">
          <a:xfrm>
            <a:off x="2043113" y="1300163"/>
            <a:ext cx="7786688" cy="4824972"/>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4262705"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付款</a:t>
            </a:r>
            <a:r>
              <a:rPr lang="en-US" altLang="zh-CN" sz="2800" b="1" dirty="0" smtClean="0">
                <a:solidFill>
                  <a:srgbClr val="414141"/>
                </a:solidFill>
                <a:ea typeface="方正黑体简体" panose="02010601030101010101" pitchFamily="2" charset="-122"/>
              </a:rPr>
              <a:t>-</a:t>
            </a:r>
            <a:r>
              <a:rPr lang="zh-CN" altLang="en-US" sz="2800" b="1" dirty="0" smtClean="0">
                <a:solidFill>
                  <a:srgbClr val="414141"/>
                </a:solidFill>
                <a:ea typeface="方正黑体简体" panose="02010601030101010101" pitchFamily="2" charset="-122"/>
              </a:rPr>
              <a:t>沙箱测试环境未付款</a:t>
            </a:r>
            <a:endParaRPr lang="zh-CN" altLang="en-US" sz="2800" b="1" dirty="0">
              <a:solidFill>
                <a:srgbClr val="414141"/>
              </a:solidFill>
              <a:ea typeface="方正黑体简体" panose="02010601030101010101" pitchFamily="2" charset="-122"/>
            </a:endParaRPr>
          </a:p>
        </p:txBody>
      </p:sp>
      <p:pic>
        <p:nvPicPr>
          <p:cNvPr id="7170" name="Picture 2" descr="C:\Users\Administrator\Desktop\沙箱测试环境未付款之前.PNG"/>
          <p:cNvPicPr>
            <a:picLocks noChangeAspect="1" noChangeArrowheads="1"/>
          </p:cNvPicPr>
          <p:nvPr/>
        </p:nvPicPr>
        <p:blipFill>
          <a:blip r:embed="rId1" cstate="print"/>
          <a:srcRect/>
          <a:stretch>
            <a:fillRect/>
          </a:stretch>
        </p:blipFill>
        <p:spPr bwMode="auto">
          <a:xfrm>
            <a:off x="1371600" y="1272894"/>
            <a:ext cx="10412226" cy="5194581"/>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4955203"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支付</a:t>
            </a:r>
            <a:r>
              <a:rPr lang="zh-CN" altLang="en-US" sz="2800" b="1" dirty="0" smtClean="0">
                <a:solidFill>
                  <a:srgbClr val="414141"/>
                </a:solidFill>
                <a:ea typeface="方正黑体简体" panose="02010601030101010101" pitchFamily="2" charset="-122"/>
              </a:rPr>
              <a:t>宝账户登录 输入支付密码</a:t>
            </a:r>
            <a:endParaRPr lang="zh-CN" altLang="en-US" sz="2800" b="1" dirty="0">
              <a:solidFill>
                <a:srgbClr val="414141"/>
              </a:solidFill>
              <a:ea typeface="方正黑体简体" panose="02010601030101010101" pitchFamily="2" charset="-122"/>
            </a:endParaRPr>
          </a:p>
        </p:txBody>
      </p:sp>
      <p:pic>
        <p:nvPicPr>
          <p:cNvPr id="8194" name="Picture 2" descr="C:\Users\Administrator\Desktop\支付宝账户登录.PNG"/>
          <p:cNvPicPr>
            <a:picLocks noChangeAspect="1" noChangeArrowheads="1"/>
          </p:cNvPicPr>
          <p:nvPr/>
        </p:nvPicPr>
        <p:blipFill>
          <a:blip r:embed="rId1" cstate="print"/>
          <a:srcRect b="59935"/>
          <a:stretch>
            <a:fillRect/>
          </a:stretch>
        </p:blipFill>
        <p:spPr bwMode="auto">
          <a:xfrm>
            <a:off x="1025338" y="1387011"/>
            <a:ext cx="10373846" cy="1941977"/>
          </a:xfrm>
          <a:prstGeom prst="rect">
            <a:avLst/>
          </a:prstGeom>
          <a:noFill/>
        </p:spPr>
      </p:pic>
      <p:pic>
        <p:nvPicPr>
          <p:cNvPr id="8195" name="Picture 3" descr="C:\Users\Administrator\Desktop\输入支付密码.PNG"/>
          <p:cNvPicPr>
            <a:picLocks noChangeAspect="1" noChangeArrowheads="1"/>
          </p:cNvPicPr>
          <p:nvPr/>
        </p:nvPicPr>
        <p:blipFill>
          <a:blip r:embed="rId2" cstate="print"/>
          <a:srcRect/>
          <a:stretch>
            <a:fillRect/>
          </a:stretch>
        </p:blipFill>
        <p:spPr bwMode="auto">
          <a:xfrm>
            <a:off x="407988" y="3695700"/>
            <a:ext cx="11974513" cy="1981200"/>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05</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3151825" cy="523220"/>
          </a:xfrm>
          <a:prstGeom prst="rect">
            <a:avLst/>
          </a:prstGeom>
          <a:noFill/>
        </p:spPr>
        <p:txBody>
          <a:bodyPr wrap="none" rtlCol="0">
            <a:spAutoFit/>
            <a:scene3d>
              <a:camera prst="orthographicFront"/>
              <a:lightRig rig="threePt" dir="t"/>
            </a:scene3d>
            <a:sp3d contourW="12700"/>
          </a:bodyPr>
          <a:lstStyle/>
          <a:p>
            <a:r>
              <a:rPr lang="zh-CN" altLang="en-US" sz="2800" b="1" dirty="0" smtClean="0">
                <a:solidFill>
                  <a:srgbClr val="414141"/>
                </a:solidFill>
                <a:ea typeface="方正黑体简体" panose="02010601030101010101" pitchFamily="2" charset="-122"/>
              </a:rPr>
              <a:t>支付成功 改变状态</a:t>
            </a:r>
            <a:endParaRPr lang="zh-CN" altLang="en-US" sz="2800" b="1" dirty="0">
              <a:solidFill>
                <a:srgbClr val="414141"/>
              </a:solidFill>
              <a:ea typeface="方正黑体简体" panose="02010601030101010101" pitchFamily="2" charset="-122"/>
            </a:endParaRPr>
          </a:p>
        </p:txBody>
      </p:sp>
      <p:pic>
        <p:nvPicPr>
          <p:cNvPr id="9218" name="Picture 2" descr="C:\Users\Administrator\Desktop\支付成功.PNG"/>
          <p:cNvPicPr>
            <a:picLocks noChangeAspect="1" noChangeArrowheads="1"/>
          </p:cNvPicPr>
          <p:nvPr/>
        </p:nvPicPr>
        <p:blipFill>
          <a:blip r:embed="rId1" cstate="print"/>
          <a:srcRect/>
          <a:stretch>
            <a:fillRect/>
          </a:stretch>
        </p:blipFill>
        <p:spPr bwMode="auto">
          <a:xfrm>
            <a:off x="7937" y="1753441"/>
            <a:ext cx="12184063" cy="1952625"/>
          </a:xfrm>
          <a:prstGeom prst="rect">
            <a:avLst/>
          </a:prstGeom>
          <a:noFill/>
        </p:spPr>
      </p:pic>
      <p:pic>
        <p:nvPicPr>
          <p:cNvPr id="9219" name="Picture 3" descr="C:\Users\Administrator\Desktop\改变状态.PNG"/>
          <p:cNvPicPr>
            <a:picLocks noChangeAspect="1" noChangeArrowheads="1"/>
          </p:cNvPicPr>
          <p:nvPr/>
        </p:nvPicPr>
        <p:blipFill>
          <a:blip r:embed="rId2" cstate="print"/>
          <a:srcRect/>
          <a:stretch>
            <a:fillRect/>
          </a:stretch>
        </p:blipFill>
        <p:spPr bwMode="auto">
          <a:xfrm>
            <a:off x="930742" y="4343680"/>
            <a:ext cx="10059987" cy="752475"/>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06</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个人总结</a:t>
            </a:r>
            <a:endParaRPr lang="zh-CN" altLang="en-US" sz="2800" b="1" dirty="0">
              <a:solidFill>
                <a:srgbClr val="414141"/>
              </a:solidFill>
              <a:ea typeface="方正黑体简体" panose="02010601030101010101" pitchFamily="2" charset="-122"/>
            </a:endParaRPr>
          </a:p>
        </p:txBody>
      </p:sp>
      <p:sp>
        <p:nvSpPr>
          <p:cNvPr id="2" name="文本框 1"/>
          <p:cNvSpPr txBox="1"/>
          <p:nvPr/>
        </p:nvSpPr>
        <p:spPr>
          <a:xfrm>
            <a:off x="1746885" y="1363345"/>
            <a:ext cx="8301990" cy="3293209"/>
          </a:xfrm>
          <a:prstGeom prst="rect">
            <a:avLst/>
          </a:prstGeom>
          <a:noFill/>
        </p:spPr>
        <p:txBody>
          <a:bodyPr wrap="square" rtlCol="0">
            <a:spAutoFit/>
          </a:bodyPr>
          <a:lstStyle/>
          <a:p>
            <a:pPr algn="l">
              <a:lnSpc>
                <a:spcPct val="130000"/>
              </a:lnSpc>
              <a:spcBef>
                <a:spcPts val="0"/>
              </a:spcBef>
              <a:spcAft>
                <a:spcPts val="600"/>
              </a:spcAft>
              <a:buClr>
                <a:schemeClr val="accent1"/>
              </a:buClr>
              <a:buSzPct val="150000"/>
              <a:buFont typeface="Courier New" panose="02070309020205020404" charset="0"/>
            </a:pPr>
            <a:r>
              <a:rPr lang="zh-CN" altLang="en-US" sz="2000" dirty="0" smtClean="0">
                <a:sym typeface="+mn-lt"/>
              </a:rPr>
              <a:t>我主要负责购物车和付款方式的实现。购物车是一个帮助顾客更好的使用商城的工具，顾客可以在浏览的过程中将商品加入到购物车中，继而再购物车中对多个商品进行操作，可以选择从购物车中将不需要的商品取消，也可以选择付款，付款我是利用的支付宝的沙箱测试环境进行的模拟支付，由于支付宝本身提供了公钥私钥等一系列保密措施，因此不需要担心支付安全的问题。当然如果已知购物界面的网址，为了防止看到别人购物车的东西以及订单，这里有过滤器鉴权，若是用户没有登录那么就要登录之后才能进行购物车</a:t>
            </a:r>
            <a:r>
              <a:rPr lang="zh-CN" altLang="en-US" sz="2000" smtClean="0">
                <a:sym typeface="+mn-lt"/>
              </a:rPr>
              <a:t>的操作。</a:t>
            </a:r>
            <a:endParaRPr lang="zh-CN" altLang="en-US" sz="2000" dirty="0">
              <a:sym typeface="+mn-lt"/>
            </a:endParaRP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smtClean="0">
                <a:solidFill>
                  <a:srgbClr val="1D4C77"/>
                </a:solidFill>
                <a:latin typeface="Agency FB" panose="020B0503020202020204" pitchFamily="34" charset="0"/>
                <a:ea typeface="方正黑体简体" panose="02010601030101010101" pitchFamily="2" charset="-122"/>
              </a:rPr>
              <a:t>06</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704751" y="4048467"/>
            <a:ext cx="5977325" cy="275590"/>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tx1">
                    <a:lumMod val="65000"/>
                    <a:lumOff val="35000"/>
                  </a:schemeClr>
                </a:solidFill>
                <a:latin typeface="Century Gothic" panose="020B0502020202020204" pitchFamily="34" charset="0"/>
                <a:ea typeface="方正黑体简体" panose="02010601030101010101" pitchFamily="2" charset="-122"/>
              </a:rPr>
              <a:t>对所有的订单进行管理并进行发货处理</a:t>
            </a:r>
            <a:endParaRPr lang="zh-CN" altLang="en-US"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675213" y="2796351"/>
            <a:ext cx="4098925" cy="768350"/>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管理员订单管理</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6" grpId="0" animBg="1"/>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06</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订单管理界面</a:t>
            </a:r>
            <a:endParaRPr lang="zh-CN" altLang="en-US" sz="2800" b="1" dirty="0">
              <a:solidFill>
                <a:srgbClr val="414141"/>
              </a:solidFill>
              <a:ea typeface="方正黑体简体" panose="02010601030101010101" pitchFamily="2" charset="-122"/>
            </a:endParaRPr>
          </a:p>
        </p:txBody>
      </p:sp>
      <p:pic>
        <p:nvPicPr>
          <p:cNvPr id="2" name="图片 1"/>
          <p:cNvPicPr>
            <a:picLocks noChangeAspect="1"/>
          </p:cNvPicPr>
          <p:nvPr/>
        </p:nvPicPr>
        <p:blipFill>
          <a:blip r:embed="rId1" cstate="print"/>
          <a:stretch>
            <a:fillRect/>
          </a:stretch>
        </p:blipFill>
        <p:spPr>
          <a:xfrm>
            <a:off x="1409065" y="1259205"/>
            <a:ext cx="9200515" cy="433895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06</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303276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展示订单详情界面</a:t>
            </a:r>
            <a:endParaRPr lang="zh-CN" altLang="en-US" sz="2800" b="1" dirty="0">
              <a:solidFill>
                <a:srgbClr val="414141"/>
              </a:solidFill>
              <a:ea typeface="方正黑体简体" panose="02010601030101010101" pitchFamily="2" charset="-122"/>
            </a:endParaRPr>
          </a:p>
        </p:txBody>
      </p:sp>
      <p:pic>
        <p:nvPicPr>
          <p:cNvPr id="5" name="图片 4"/>
          <p:cNvPicPr>
            <a:picLocks noChangeAspect="1"/>
          </p:cNvPicPr>
          <p:nvPr/>
        </p:nvPicPr>
        <p:blipFill>
          <a:blip r:embed="rId1" cstate="print"/>
          <a:stretch>
            <a:fillRect/>
          </a:stretch>
        </p:blipFill>
        <p:spPr>
          <a:xfrm>
            <a:off x="1231265" y="1246505"/>
            <a:ext cx="10361930" cy="488632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06</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338899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管理员进行发货处理</a:t>
            </a:r>
            <a:endParaRPr lang="zh-CN" altLang="en-US" sz="2800" b="1" dirty="0">
              <a:solidFill>
                <a:srgbClr val="414141"/>
              </a:solidFill>
              <a:ea typeface="方正黑体简体" panose="02010601030101010101" pitchFamily="2" charset="-122"/>
            </a:endParaRPr>
          </a:p>
        </p:txBody>
      </p:sp>
      <p:pic>
        <p:nvPicPr>
          <p:cNvPr id="3" name="图片 2"/>
          <p:cNvPicPr>
            <a:picLocks noChangeAspect="1"/>
          </p:cNvPicPr>
          <p:nvPr/>
        </p:nvPicPr>
        <p:blipFill>
          <a:blip r:embed="rId1" cstate="print"/>
          <a:stretch>
            <a:fillRect/>
          </a:stretch>
        </p:blipFill>
        <p:spPr>
          <a:xfrm>
            <a:off x="1315720" y="1382395"/>
            <a:ext cx="10344785" cy="487807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02</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4954441" y="217190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96485" y="4093845"/>
            <a:ext cx="6378575" cy="4603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cene3d>
              <a:camera prst="orthographicFront"/>
              <a:lightRig rig="threePt" dir="t"/>
            </a:scene3d>
            <a:sp3d contourW="12700"/>
          </a:bodyPr>
          <a:lstStyle/>
          <a:p>
            <a:r>
              <a:rPr lang="zh-CN" altLang="en-US" sz="2400" dirty="0">
                <a:solidFill>
                  <a:schemeClr val="tx1">
                    <a:lumMod val="65000"/>
                    <a:lumOff val="35000"/>
                  </a:schemeClr>
                </a:solidFill>
                <a:latin typeface="Century Gothic" panose="020B0502020202020204" pitchFamily="34" charset="0"/>
                <a:ea typeface="方正黑体简体" panose="02010601030101010101" pitchFamily="2" charset="-122"/>
              </a:rPr>
              <a:t>用户登录注册板块以及用户管理进行增删操作</a:t>
            </a:r>
            <a:endParaRPr lang="zh-CN" altLang="en-US" sz="24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 name="文本框 4"/>
          <p:cNvSpPr txBox="1"/>
          <p:nvPr/>
        </p:nvSpPr>
        <p:spPr>
          <a:xfrm>
            <a:off x="5082540" y="2374900"/>
            <a:ext cx="6116955" cy="1445260"/>
          </a:xfrm>
          <a:prstGeom prst="rect">
            <a:avLst/>
          </a:prstGeom>
          <a:noFill/>
        </p:spPr>
        <p:txBody>
          <a:bodyPr wrap="squar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用户登录注册以及用户管理</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6" grpId="0" bldLvl="0" animBg="1"/>
      <p:bldP spid="4" grpId="0" bldLvl="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481393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用户点击收货之后订单的状态</a:t>
            </a:r>
            <a:endParaRPr lang="zh-CN" altLang="en-US" sz="2800" b="1" dirty="0">
              <a:solidFill>
                <a:srgbClr val="414141"/>
              </a:solidFill>
              <a:ea typeface="方正黑体简体" panose="02010601030101010101" pitchFamily="2" charset="-122"/>
            </a:endParaRPr>
          </a:p>
        </p:txBody>
      </p:sp>
      <p:pic>
        <p:nvPicPr>
          <p:cNvPr id="2" name="图片 1"/>
          <p:cNvPicPr>
            <a:picLocks noChangeAspect="1"/>
          </p:cNvPicPr>
          <p:nvPr/>
        </p:nvPicPr>
        <p:blipFill>
          <a:blip r:embed="rId1" cstate="print"/>
          <a:stretch>
            <a:fillRect/>
          </a:stretch>
        </p:blipFill>
        <p:spPr>
          <a:xfrm>
            <a:off x="999490" y="1315720"/>
            <a:ext cx="10681970" cy="503745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06</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个人总结</a:t>
            </a:r>
            <a:endParaRPr lang="zh-CN" altLang="en-US" sz="2800" b="1" dirty="0">
              <a:solidFill>
                <a:srgbClr val="414141"/>
              </a:solidFill>
              <a:ea typeface="方正黑体简体" panose="02010601030101010101" pitchFamily="2" charset="-122"/>
            </a:endParaRPr>
          </a:p>
        </p:txBody>
      </p:sp>
      <p:sp>
        <p:nvSpPr>
          <p:cNvPr id="2" name="文本框 1"/>
          <p:cNvSpPr txBox="1"/>
          <p:nvPr/>
        </p:nvSpPr>
        <p:spPr>
          <a:xfrm>
            <a:off x="1746885" y="1363345"/>
            <a:ext cx="8301990" cy="3369310"/>
          </a:xfrm>
          <a:prstGeom prst="rect">
            <a:avLst/>
          </a:prstGeom>
          <a:noFill/>
        </p:spPr>
        <p:txBody>
          <a:bodyPr wrap="square" rtlCol="0">
            <a:spAutoFit/>
          </a:bodyPr>
          <a:lstStyle/>
          <a:p>
            <a:pPr algn="l">
              <a:lnSpc>
                <a:spcPct val="130000"/>
              </a:lnSpc>
              <a:spcBef>
                <a:spcPts val="0"/>
              </a:spcBef>
              <a:spcAft>
                <a:spcPts val="600"/>
              </a:spcAft>
              <a:buClr>
                <a:schemeClr val="accent1"/>
              </a:buClr>
              <a:buSzPct val="150000"/>
              <a:buFont typeface="Courier New" panose="02070309020205020404" charset="0"/>
            </a:pPr>
            <a:r>
              <a:rPr lang="zh-CN" altLang="en-US" sz="2000" dirty="0"/>
              <a:t>在我的这一部分里面，</a:t>
            </a:r>
            <a:r>
              <a:rPr lang="zh-CN" altLang="en-US" sz="2000" dirty="0">
                <a:sym typeface="+mn-lt"/>
              </a:rPr>
              <a:t>每个订单有四种状态1:未付款 2:等待发货 3:等待收货 4:订单完成。我在展示每一个订单的时候需判断每个订单的状态并且展示出来，在这里面展示订单详情的时候需要与</a:t>
            </a:r>
            <a:r>
              <a:rPr lang="en-US" altLang="zh-CN" sz="2000" dirty="0" err="1">
                <a:sym typeface="+mn-lt"/>
              </a:rPr>
              <a:t>orderitem</a:t>
            </a:r>
            <a:r>
              <a:rPr lang="zh-CN" altLang="en-US" sz="2000" dirty="0">
                <a:sym typeface="+mn-lt"/>
              </a:rPr>
              <a:t>连接起来共同展示。</a:t>
            </a:r>
            <a:endParaRPr lang="zh-CN" altLang="en-US" sz="2000" dirty="0">
              <a:sym typeface="+mn-lt"/>
            </a:endParaRPr>
          </a:p>
          <a:p>
            <a:pPr algn="l">
              <a:lnSpc>
                <a:spcPct val="130000"/>
              </a:lnSpc>
              <a:spcBef>
                <a:spcPts val="0"/>
              </a:spcBef>
              <a:spcAft>
                <a:spcPts val="600"/>
              </a:spcAft>
              <a:buClr>
                <a:schemeClr val="accent1"/>
              </a:buClr>
              <a:buSzPct val="150000"/>
              <a:buFont typeface="Courier New" panose="02070309020205020404" charset="0"/>
            </a:pPr>
            <a:r>
              <a:rPr lang="zh-CN" altLang="en-US" sz="2000" dirty="0">
                <a:sym typeface="+mn-lt"/>
              </a:rPr>
              <a:t>在我负责的这部分里面，我感觉其实难度不是很大，但就是如何在订单管理里面动态展示每一个订单的详情并没有完成的很好，最后在同学的帮助下成功完成。并且我觉得刚开始我们的需求分析需要做的很好才可以更好地完成接下来的工作。</a:t>
            </a:r>
            <a:endParaRPr lang="zh-CN" altLang="en-US" sz="2000" dirty="0">
              <a:sym typeface="+mn-lt"/>
            </a:endParaRP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1"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smtClean="0">
                <a:solidFill>
                  <a:srgbClr val="1D4C77"/>
                </a:solidFill>
                <a:latin typeface="Agency FB" panose="020B0503020202020204" pitchFamily="34" charset="0"/>
                <a:ea typeface="方正黑体简体" panose="02010601030101010101" pitchFamily="2" charset="-122"/>
              </a:rPr>
              <a:t>07</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5843266" cy="769441"/>
          </a:xfrm>
          <a:prstGeom prst="rect">
            <a:avLst/>
          </a:prstGeom>
          <a:noFill/>
        </p:spPr>
        <p:txBody>
          <a:bodyPr wrap="none" rtlCol="0">
            <a:spAutoFit/>
            <a:scene3d>
              <a:camera prst="orthographicFront"/>
              <a:lightRig rig="threePt" dir="t"/>
            </a:scene3d>
            <a:sp3d contourW="12700"/>
          </a:bodyPr>
          <a:lstStyle/>
          <a:p>
            <a:r>
              <a:rPr lang="zh-CN" altLang="en-US" sz="4400" b="1" dirty="0" smtClean="0">
                <a:solidFill>
                  <a:srgbClr val="414141"/>
                </a:solidFill>
                <a:ea typeface="方正黑体简体" panose="02010601030101010101" pitchFamily="2" charset="-122"/>
              </a:rPr>
              <a:t>订单界面和一些工具类</a:t>
            </a:r>
            <a:endParaRPr lang="zh-CN" altLang="en-US" sz="4400" b="1" dirty="0">
              <a:solidFill>
                <a:srgbClr val="414141"/>
              </a:solidFill>
              <a:ea typeface="方正黑体简体" panose="02010601030101010101" pitchFamily="2" charset="-122"/>
            </a:endParaRP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6"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截图(262)"/>
          <p:cNvPicPr>
            <a:picLocks noChangeAspect="1"/>
          </p:cNvPicPr>
          <p:nvPr/>
        </p:nvPicPr>
        <p:blipFill>
          <a:blip r:embed="rId1" cstate="print"/>
          <a:stretch>
            <a:fillRect/>
          </a:stretch>
        </p:blipFill>
        <p:spPr>
          <a:xfrm>
            <a:off x="215265" y="1522095"/>
            <a:ext cx="7679999" cy="4320000"/>
          </a:xfrm>
          <a:prstGeom prst="rect">
            <a:avLst/>
          </a:prstGeom>
        </p:spPr>
      </p:pic>
      <p:sp>
        <p:nvSpPr>
          <p:cNvPr id="4" name="Title 3"/>
          <p:cNvSpPr txBox="1"/>
          <p:nvPr/>
        </p:nvSpPr>
        <p:spPr>
          <a:xfrm>
            <a:off x="8047990" y="1268730"/>
            <a:ext cx="3288665" cy="5217160"/>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用户订单界面：</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每个订单有四种状态1:未付款 2:等待发货 3:等待收货 4:订单完成</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当为1:未付款和3:等待收货状态时，操作面会生成一个按钮点击实现更改订单状态</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sp>
        <p:nvSpPr>
          <p:cNvPr id="3" name="椭圆 2"/>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07</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8087360" y="293370"/>
            <a:ext cx="3288665" cy="5808980"/>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加密解密工具类：引入sun.misc.BASE64Decoder.jar包，通过使用encrypt和decrypt方法实现</a:t>
            </a:r>
            <a:r>
              <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rPr>
              <a:t>DES</a:t>
            </a: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算法加密</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pic>
        <p:nvPicPr>
          <p:cNvPr id="3" name="图片 2" descr="屏幕截图(263)"/>
          <p:cNvPicPr>
            <a:picLocks noChangeAspect="1"/>
          </p:cNvPicPr>
          <p:nvPr/>
        </p:nvPicPr>
        <p:blipFill>
          <a:blip r:embed="rId1" cstate="print"/>
          <a:stretch>
            <a:fillRect/>
          </a:stretch>
        </p:blipFill>
        <p:spPr>
          <a:xfrm>
            <a:off x="219710" y="1315720"/>
            <a:ext cx="7679999" cy="4320000"/>
          </a:xfrm>
          <a:prstGeom prst="rect">
            <a:avLst/>
          </a:prstGeom>
        </p:spPr>
      </p:pic>
      <p:pic>
        <p:nvPicPr>
          <p:cNvPr id="5" name="图片 4" descr="屏幕截图(264)"/>
          <p:cNvPicPr>
            <a:picLocks noChangeAspect="1"/>
          </p:cNvPicPr>
          <p:nvPr/>
        </p:nvPicPr>
        <p:blipFill>
          <a:blip r:embed="rId2" cstate="print"/>
          <a:stretch>
            <a:fillRect/>
          </a:stretch>
        </p:blipFill>
        <p:spPr>
          <a:xfrm>
            <a:off x="8087360" y="2734945"/>
            <a:ext cx="7200000" cy="2214545"/>
          </a:xfrm>
          <a:prstGeom prst="rect">
            <a:avLst/>
          </a:prstGeom>
        </p:spPr>
      </p:pic>
      <p:sp>
        <p:nvSpPr>
          <p:cNvPr id="6" name="Title 3"/>
          <p:cNvSpPr txBox="1"/>
          <p:nvPr/>
        </p:nvSpPr>
        <p:spPr>
          <a:xfrm>
            <a:off x="219710" y="5596255"/>
            <a:ext cx="11978005" cy="1545590"/>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sz="2400" dirty="0">
                <a:solidFill>
                  <a:schemeClr val="tx1">
                    <a:alpha val="70000"/>
                  </a:schemeClr>
                </a:solidFill>
                <a:latin typeface="宋体" panose="02010600030101010101" pitchFamily="2" charset="-122"/>
                <a:ea typeface="宋体" panose="02010600030101010101" pitchFamily="2" charset="-122"/>
                <a:cs typeface="+mn-ea"/>
                <a:sym typeface="+mn-lt"/>
              </a:rPr>
              <a:t>对称加密算法 DES：Data Encryption Standard</a:t>
            </a:r>
            <a:endParaRPr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sz="2400" dirty="0">
                <a:solidFill>
                  <a:schemeClr val="tx1">
                    <a:alpha val="70000"/>
                  </a:schemeClr>
                </a:solidFill>
                <a:latin typeface="宋体" panose="02010600030101010101" pitchFamily="2" charset="-122"/>
                <a:ea typeface="宋体" panose="02010600030101010101" pitchFamily="2" charset="-122"/>
                <a:cs typeface="+mn-ea"/>
                <a:sym typeface="+mn-lt"/>
              </a:rPr>
              <a:t>对称加密算法指的是加密和解密操作只有一把密钥，如果密钥暴露，文件就会被暴露。</a:t>
            </a:r>
            <a:endParaRPr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sp>
        <p:nvSpPr>
          <p:cNvPr id="2" name="椭圆 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07</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8168005" y="1644015"/>
            <a:ext cx="3288665" cy="4465955"/>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保存文件工具类：</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找到文件目录，获取上传文件名称，获取文件后缀名，返回</a:t>
            </a:r>
            <a:r>
              <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rPr>
              <a:t>url</a:t>
            </a:r>
            <a:endPar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pic>
        <p:nvPicPr>
          <p:cNvPr id="3" name="图片 2" descr="屏幕截图(265)"/>
          <p:cNvPicPr>
            <a:picLocks noChangeAspect="1"/>
          </p:cNvPicPr>
          <p:nvPr/>
        </p:nvPicPr>
        <p:blipFill>
          <a:blip r:embed="rId1" cstate="print"/>
          <a:stretch>
            <a:fillRect/>
          </a:stretch>
        </p:blipFill>
        <p:spPr>
          <a:xfrm>
            <a:off x="277495" y="1644015"/>
            <a:ext cx="7679999" cy="4320000"/>
          </a:xfrm>
          <a:prstGeom prst="rect">
            <a:avLst/>
          </a:prstGeom>
        </p:spPr>
      </p:pic>
      <p:sp>
        <p:nvSpPr>
          <p:cNvPr id="2" name="椭圆 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07</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截图(266)"/>
          <p:cNvPicPr>
            <a:picLocks noChangeAspect="1"/>
          </p:cNvPicPr>
          <p:nvPr/>
        </p:nvPicPr>
        <p:blipFill>
          <a:blip r:embed="rId1" cstate="print"/>
          <a:stretch>
            <a:fillRect/>
          </a:stretch>
        </p:blipFill>
        <p:spPr>
          <a:xfrm>
            <a:off x="340995" y="1649095"/>
            <a:ext cx="7679999" cy="4320000"/>
          </a:xfrm>
          <a:prstGeom prst="rect">
            <a:avLst/>
          </a:prstGeom>
        </p:spPr>
      </p:pic>
      <p:sp>
        <p:nvSpPr>
          <p:cNvPr id="7" name="Title 3"/>
          <p:cNvSpPr txBox="1"/>
          <p:nvPr/>
        </p:nvSpPr>
        <p:spPr>
          <a:xfrm>
            <a:off x="8249920" y="1649095"/>
            <a:ext cx="3288665" cy="4465955"/>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数据转换工具类：</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sz="2400" dirty="0">
                <a:solidFill>
                  <a:schemeClr val="tx1">
                    <a:alpha val="70000"/>
                  </a:schemeClr>
                </a:solidFill>
                <a:latin typeface="宋体" panose="02010600030101010101" pitchFamily="2" charset="-122"/>
                <a:ea typeface="宋体" panose="02010600030101010101" pitchFamily="2" charset="-122"/>
                <a:cs typeface="+mn-ea"/>
                <a:sym typeface="+mn-lt"/>
              </a:rPr>
              <a:t>bytesToHex</a:t>
            </a:r>
            <a:r>
              <a:rPr lang="zh-CN" sz="2400" dirty="0">
                <a:solidFill>
                  <a:schemeClr val="tx1">
                    <a:alpha val="70000"/>
                  </a:schemeClr>
                </a:solidFill>
                <a:latin typeface="宋体" panose="02010600030101010101" pitchFamily="2" charset="-122"/>
                <a:ea typeface="宋体" panose="02010600030101010101" pitchFamily="2" charset="-122"/>
                <a:cs typeface="+mn-ea"/>
                <a:sym typeface="+mn-lt"/>
              </a:rPr>
              <a:t>：将StringBuilder 转换为string</a:t>
            </a:r>
            <a:endParaRPr lang="zh-CN"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sz="2400" dirty="0">
                <a:solidFill>
                  <a:schemeClr val="tx1">
                    <a:alpha val="70000"/>
                  </a:schemeClr>
                </a:solidFill>
                <a:latin typeface="宋体" panose="02010600030101010101" pitchFamily="2" charset="-122"/>
                <a:ea typeface="宋体" panose="02010600030101010101" pitchFamily="2" charset="-122"/>
                <a:cs typeface="+mn-ea"/>
                <a:sym typeface="+mn-lt"/>
              </a:rPr>
              <a:t>byteToHex：将byte转换为16进制</a:t>
            </a:r>
            <a:endParaRPr lang="zh-CN"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sp>
        <p:nvSpPr>
          <p:cNvPr id="2" name="椭圆 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07</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1150620" y="430530"/>
            <a:ext cx="9890760" cy="5958840"/>
          </a:xfrm>
          <a:prstGeom prst="rect">
            <a:avLst/>
          </a:prstGeom>
          <a:effectLst>
            <a:outerShdw blurRad="254000" dist="63500" dir="2700000" algn="tl" rotWithShape="0">
              <a:prstClr val="black">
                <a:alpha val="30000"/>
              </a:prstClr>
            </a:outerShdw>
          </a:effectLst>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个人总结：</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1.最简单也是最难的一点就是要先统一各个变量，在我们刚开始课程设计的时候，由于没有统一变量，导致了系统无法正常工作，或者调用错数据。</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2.在写代码是应该要培养写注释的习惯，不然当组内其他成员看代码的时候会浪费大量的时间来理解代码，拖慢工作进度。</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3.在我们讨论该完成用例的那些功能的时候应该由简至繁，为了想把用例做的更好，往往会在一个用例里花费了大量时间从而导致其他用例开发时间变短，拖慢总进度。</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a:p>
            <a:pPr indent="0">
              <a:lnSpc>
                <a:spcPct val="130000"/>
              </a:lnSpc>
              <a:spcBef>
                <a:spcPts val="0"/>
              </a:spcBef>
              <a:spcAft>
                <a:spcPts val="600"/>
              </a:spcAft>
              <a:buClr>
                <a:schemeClr val="accent1"/>
              </a:buClr>
              <a:buSzPct val="150000"/>
              <a:buFont typeface="Courier New" panose="02070309020205020404" charset="0"/>
            </a:pPr>
            <a:r>
              <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rPr>
              <a:t>4.</a:t>
            </a: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团队成员间的沟通和协作很重要，在开发项目前或者遇到问题多与小组成员进行沟通，有事可以快速解决问题</a:t>
            </a:r>
            <a:r>
              <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rPr>
              <a:t>(</a:t>
            </a: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比如某个小问题自己一直没发现，而组员看了有时可以快速发现</a:t>
            </a:r>
            <a:r>
              <a:rPr lang="en-US" altLang="zh-CN" sz="2400" dirty="0">
                <a:solidFill>
                  <a:schemeClr val="tx1">
                    <a:alpha val="70000"/>
                  </a:schemeClr>
                </a:solidFill>
                <a:latin typeface="宋体" panose="02010600030101010101" pitchFamily="2" charset="-122"/>
                <a:ea typeface="宋体" panose="02010600030101010101" pitchFamily="2" charset="-122"/>
                <a:cs typeface="+mn-ea"/>
                <a:sym typeface="+mn-lt"/>
              </a:rPr>
              <a:t>)</a:t>
            </a:r>
            <a:r>
              <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rPr>
              <a:t>保证了个人项目开发目标的完成。</a:t>
            </a:r>
            <a:endParaRPr lang="zh-CN" altLang="en-US" sz="2400" dirty="0">
              <a:solidFill>
                <a:schemeClr val="tx1">
                  <a:alpha val="70000"/>
                </a:schemeClr>
              </a:solidFill>
              <a:latin typeface="宋体" panose="02010600030101010101" pitchFamily="2" charset="-122"/>
              <a:ea typeface="宋体" panose="02010600030101010101" pitchFamily="2" charset="-122"/>
              <a:cs typeface="+mn-ea"/>
              <a:sym typeface="+mn-lt"/>
            </a:endParaRPr>
          </a:p>
        </p:txBody>
      </p:sp>
      <p:sp>
        <p:nvSpPr>
          <p:cNvPr id="2" name="椭圆 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3600" y="140555"/>
            <a:ext cx="935502" cy="768350"/>
          </a:xfrm>
          <a:prstGeom prst="rect">
            <a:avLst/>
          </a:prstGeom>
          <a:noFill/>
        </p:spPr>
        <p:txBody>
          <a:bodyPr wrap="square" rtlCol="0">
            <a:spAutoFit/>
            <a:scene3d>
              <a:camera prst="orthographicFront"/>
              <a:lightRig rig="threePt" dir="t"/>
            </a:scene3d>
            <a:sp3d contourW="12700"/>
          </a:bodyPr>
          <a:p>
            <a:pPr algn="ctr"/>
            <a:r>
              <a:rPr lang="en-US" altLang="zh-CN" sz="4400" b="1" spc="300" dirty="0" smtClean="0">
                <a:solidFill>
                  <a:srgbClr val="1D4C77"/>
                </a:solidFill>
                <a:latin typeface="Agency FB" panose="020B0503020202020204" pitchFamily="34" charset="0"/>
                <a:ea typeface="方正黑体简体" panose="02010601030101010101" pitchFamily="2" charset="-122"/>
              </a:rPr>
              <a:t>07</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5" name="文本框 44"/>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6" name="文本框 45"/>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用户登录</a:t>
            </a:r>
            <a:endParaRPr lang="zh-CN" altLang="en-US" sz="2800" b="1" dirty="0">
              <a:solidFill>
                <a:srgbClr val="414141"/>
              </a:solidFill>
              <a:ea typeface="方正黑体简体" panose="02010601030101010101" pitchFamily="2" charset="-122"/>
            </a:endParaRPr>
          </a:p>
        </p:txBody>
      </p:sp>
      <p:sp>
        <p:nvSpPr>
          <p:cNvPr id="9" name="文本框 8"/>
          <p:cNvSpPr txBox="1"/>
          <p:nvPr/>
        </p:nvSpPr>
        <p:spPr>
          <a:xfrm>
            <a:off x="1363980" y="6040755"/>
            <a:ext cx="9207500" cy="706755"/>
          </a:xfrm>
          <a:prstGeom prst="rect">
            <a:avLst/>
          </a:prstGeom>
          <a:noFill/>
        </p:spPr>
        <p:txBody>
          <a:bodyPr wrap="square" rtlCol="0">
            <a:spAutoFit/>
          </a:bodyPr>
          <a:lstStyle/>
          <a:p>
            <a:r>
              <a:rPr lang="zh-CN" altLang="en-US" sz="2000"/>
              <a:t>用户管理设置了登录和重置的功能，如果登录失败会有提示，并且返回刚刚的登录页面。</a:t>
            </a:r>
            <a:endParaRPr lang="zh-CN" altLang="en-US" sz="2000"/>
          </a:p>
        </p:txBody>
      </p:sp>
      <p:pic>
        <p:nvPicPr>
          <p:cNvPr id="2" name="图片 1"/>
          <p:cNvPicPr>
            <a:picLocks noChangeAspect="1"/>
          </p:cNvPicPr>
          <p:nvPr/>
        </p:nvPicPr>
        <p:blipFill>
          <a:blip r:embed="rId1" cstate="print"/>
          <a:stretch>
            <a:fillRect/>
          </a:stretch>
        </p:blipFill>
        <p:spPr>
          <a:xfrm>
            <a:off x="1461135" y="909955"/>
            <a:ext cx="8815705" cy="3162300"/>
          </a:xfrm>
          <a:prstGeom prst="rect">
            <a:avLst/>
          </a:prstGeom>
        </p:spPr>
      </p:pic>
      <p:pic>
        <p:nvPicPr>
          <p:cNvPr id="3" name="图片 2"/>
          <p:cNvPicPr>
            <a:picLocks noChangeAspect="1"/>
          </p:cNvPicPr>
          <p:nvPr/>
        </p:nvPicPr>
        <p:blipFill>
          <a:blip r:embed="rId2" cstate="print"/>
          <a:stretch>
            <a:fillRect/>
          </a:stretch>
        </p:blipFill>
        <p:spPr>
          <a:xfrm>
            <a:off x="1484630" y="4072255"/>
            <a:ext cx="8768715" cy="1763395"/>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5" name="文本框 44"/>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46" name="文本框 45"/>
          <p:cNvSpPr txBox="1"/>
          <p:nvPr/>
        </p:nvSpPr>
        <p:spPr>
          <a:xfrm>
            <a:off x="1568385" y="432980"/>
            <a:ext cx="16078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用户注册</a:t>
            </a:r>
            <a:endParaRPr lang="zh-CN" altLang="en-US" sz="2800" b="1" dirty="0">
              <a:solidFill>
                <a:srgbClr val="414141"/>
              </a:solidFill>
              <a:ea typeface="方正黑体简体" panose="02010601030101010101" pitchFamily="2" charset="-122"/>
            </a:endParaRPr>
          </a:p>
        </p:txBody>
      </p:sp>
      <p:sp>
        <p:nvSpPr>
          <p:cNvPr id="9" name="文本框 8"/>
          <p:cNvSpPr txBox="1"/>
          <p:nvPr/>
        </p:nvSpPr>
        <p:spPr>
          <a:xfrm>
            <a:off x="1193165" y="5540375"/>
            <a:ext cx="9207500" cy="1014730"/>
          </a:xfrm>
          <a:prstGeom prst="rect">
            <a:avLst/>
          </a:prstGeom>
          <a:noFill/>
        </p:spPr>
        <p:txBody>
          <a:bodyPr wrap="square" rtlCol="0">
            <a:spAutoFit/>
          </a:bodyPr>
          <a:lstStyle/>
          <a:p>
            <a:r>
              <a:rPr lang="zh-CN" altLang="en-US" sz="2000"/>
              <a:t>用户注册包括多项信息，里面的电话邮箱加了校验，若格式不正确不会提交，注册成功会进行跳到登录界面，进行登录，登录成功打商品主界面，页面提示由请登录变为欢迎您！</a:t>
            </a:r>
            <a:endParaRPr lang="zh-CN" altLang="en-US" sz="2000"/>
          </a:p>
        </p:txBody>
      </p:sp>
      <p:pic>
        <p:nvPicPr>
          <p:cNvPr id="4" name="图片 3"/>
          <p:cNvPicPr>
            <a:picLocks noChangeAspect="1"/>
          </p:cNvPicPr>
          <p:nvPr/>
        </p:nvPicPr>
        <p:blipFill>
          <a:blip r:embed="rId1" cstate="print"/>
          <a:stretch>
            <a:fillRect/>
          </a:stretch>
        </p:blipFill>
        <p:spPr>
          <a:xfrm>
            <a:off x="548640" y="1317625"/>
            <a:ext cx="6929120" cy="4222750"/>
          </a:xfrm>
          <a:prstGeom prst="rect">
            <a:avLst/>
          </a:prstGeom>
        </p:spPr>
      </p:pic>
      <p:pic>
        <p:nvPicPr>
          <p:cNvPr id="5" name="图片 4"/>
          <p:cNvPicPr>
            <a:picLocks noChangeAspect="1"/>
          </p:cNvPicPr>
          <p:nvPr/>
        </p:nvPicPr>
        <p:blipFill>
          <a:blip r:embed="rId2" cstate="print"/>
          <a:stretch>
            <a:fillRect/>
          </a:stretch>
        </p:blipFill>
        <p:spPr>
          <a:xfrm>
            <a:off x="6717665" y="2381885"/>
            <a:ext cx="5054600" cy="163830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45" grpId="0"/>
          <p:bldP spid="4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517017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后台界面展示（后台登录界面）</a:t>
            </a:r>
            <a:endParaRPr lang="zh-CN" altLang="en-US" sz="2800" b="1" dirty="0">
              <a:solidFill>
                <a:srgbClr val="414141"/>
              </a:solidFill>
              <a:ea typeface="方正黑体简体" panose="02010601030101010101" pitchFamily="2" charset="-122"/>
            </a:endParaRPr>
          </a:p>
        </p:txBody>
      </p:sp>
      <p:sp>
        <p:nvSpPr>
          <p:cNvPr id="9" name="文本框 8"/>
          <p:cNvSpPr txBox="1"/>
          <p:nvPr/>
        </p:nvSpPr>
        <p:spPr>
          <a:xfrm>
            <a:off x="7141210" y="1839595"/>
            <a:ext cx="3450590" cy="706755"/>
          </a:xfrm>
          <a:prstGeom prst="rect">
            <a:avLst/>
          </a:prstGeom>
          <a:noFill/>
        </p:spPr>
        <p:txBody>
          <a:bodyPr wrap="square" rtlCol="0">
            <a:spAutoFit/>
          </a:bodyPr>
          <a:lstStyle/>
          <a:p>
            <a:r>
              <a:rPr lang="zh-CN" altLang="en-US" sz="2000"/>
              <a:t>这个用户名和密码是在数据库进行设置的。</a:t>
            </a:r>
            <a:endParaRPr lang="zh-CN" altLang="en-US" sz="2000"/>
          </a:p>
        </p:txBody>
      </p:sp>
      <p:pic>
        <p:nvPicPr>
          <p:cNvPr id="2" name="图片 1"/>
          <p:cNvPicPr>
            <a:picLocks noChangeAspect="1"/>
          </p:cNvPicPr>
          <p:nvPr/>
        </p:nvPicPr>
        <p:blipFill>
          <a:blip r:embed="rId1" cstate="print"/>
          <a:stretch>
            <a:fillRect/>
          </a:stretch>
        </p:blipFill>
        <p:spPr>
          <a:xfrm>
            <a:off x="1495425" y="1158875"/>
            <a:ext cx="5143500" cy="422910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23202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a:t>
            </a:r>
            <a:endParaRPr lang="zh-CN" altLang="en-US" sz="2800" b="1" dirty="0">
              <a:solidFill>
                <a:srgbClr val="414141"/>
              </a:solidFill>
              <a:ea typeface="方正黑体简体" panose="02010601030101010101" pitchFamily="2" charset="-122"/>
            </a:endParaRPr>
          </a:p>
        </p:txBody>
      </p:sp>
      <p:sp>
        <p:nvSpPr>
          <p:cNvPr id="7" name="文本框 6"/>
          <p:cNvSpPr txBox="1"/>
          <p:nvPr/>
        </p:nvSpPr>
        <p:spPr>
          <a:xfrm>
            <a:off x="1013460" y="5000625"/>
            <a:ext cx="9420860" cy="398780"/>
          </a:xfrm>
          <a:prstGeom prst="rect">
            <a:avLst/>
          </a:prstGeom>
          <a:noFill/>
        </p:spPr>
        <p:txBody>
          <a:bodyPr wrap="square" rtlCol="0">
            <a:spAutoFit/>
          </a:bodyPr>
          <a:lstStyle/>
          <a:p>
            <a:r>
              <a:rPr lang="zh-CN" altLang="en-US" sz="2000"/>
              <a:t>用户管理有基本的编辑和删除功能，还有分页的一个显示。</a:t>
            </a:r>
            <a:endParaRPr lang="en-US" altLang="zh-CN" sz="2000"/>
          </a:p>
        </p:txBody>
      </p:sp>
      <p:pic>
        <p:nvPicPr>
          <p:cNvPr id="2" name="图片 1"/>
          <p:cNvPicPr>
            <a:picLocks noChangeAspect="1"/>
          </p:cNvPicPr>
          <p:nvPr/>
        </p:nvPicPr>
        <p:blipFill>
          <a:blip r:embed="rId1" cstate="print"/>
          <a:stretch>
            <a:fillRect/>
          </a:stretch>
        </p:blipFill>
        <p:spPr>
          <a:xfrm>
            <a:off x="1190625" y="1088390"/>
            <a:ext cx="9067165" cy="377825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54" name="文本框 53"/>
          <p:cNvSpPr txBox="1"/>
          <p:nvPr/>
        </p:nvSpPr>
        <p:spPr>
          <a:xfrm>
            <a:off x="1596521" y="881860"/>
            <a:ext cx="5977325"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rPr>
              <a:t>Introduction to Business Planning Projects</a:t>
            </a:r>
            <a:endParaRPr lang="en-US" altLang="zh-CN" sz="1200" dirty="0">
              <a:solidFill>
                <a:schemeClr val="tx1">
                  <a:lumMod val="65000"/>
                  <a:lumOff val="35000"/>
                </a:schemeClr>
              </a:solidFill>
              <a:latin typeface="Century Gothic" panose="020B0502020202020204" pitchFamily="34" charset="0"/>
              <a:ea typeface="方正黑体简体" panose="02010601030101010101" pitchFamily="2" charset="-122"/>
            </a:endParaRPr>
          </a:p>
        </p:txBody>
      </p:sp>
      <p:sp>
        <p:nvSpPr>
          <p:cNvPr id="55" name="文本框 54"/>
          <p:cNvSpPr txBox="1"/>
          <p:nvPr/>
        </p:nvSpPr>
        <p:spPr>
          <a:xfrm>
            <a:off x="1568385" y="432980"/>
            <a:ext cx="445770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后台界面展示（编辑功能）</a:t>
            </a:r>
            <a:endParaRPr lang="zh-CN" altLang="en-US" sz="2800" b="1" dirty="0">
              <a:solidFill>
                <a:srgbClr val="414141"/>
              </a:solidFill>
              <a:ea typeface="方正黑体简体" panose="02010601030101010101" pitchFamily="2" charset="-122"/>
            </a:endParaRPr>
          </a:p>
        </p:txBody>
      </p:sp>
      <p:sp>
        <p:nvSpPr>
          <p:cNvPr id="7" name="文本框 6"/>
          <p:cNvSpPr txBox="1"/>
          <p:nvPr/>
        </p:nvSpPr>
        <p:spPr>
          <a:xfrm>
            <a:off x="1208405" y="5999480"/>
            <a:ext cx="9420860" cy="706755"/>
          </a:xfrm>
          <a:prstGeom prst="rect">
            <a:avLst/>
          </a:prstGeom>
          <a:noFill/>
        </p:spPr>
        <p:txBody>
          <a:bodyPr wrap="square" rtlCol="0">
            <a:spAutoFit/>
          </a:bodyPr>
          <a:lstStyle/>
          <a:p>
            <a:r>
              <a:rPr lang="en-US" altLang="zh-CN" sz="2000"/>
              <a:t>     </a:t>
            </a:r>
            <a:r>
              <a:rPr lang="zh-CN" altLang="en-US" sz="2000"/>
              <a:t>用户管理的编辑功能会先加载之前的信息，通过查表的操作，来先进行一次渲染，修改之后再进行提交或者重置。</a:t>
            </a:r>
            <a:endParaRPr lang="zh-CN" altLang="en-US" sz="2000"/>
          </a:p>
        </p:txBody>
      </p:sp>
      <p:pic>
        <p:nvPicPr>
          <p:cNvPr id="3" name="图片 2"/>
          <p:cNvPicPr>
            <a:picLocks noChangeAspect="1"/>
          </p:cNvPicPr>
          <p:nvPr/>
        </p:nvPicPr>
        <p:blipFill>
          <a:blip r:embed="rId1" cstate="print"/>
          <a:stretch>
            <a:fillRect/>
          </a:stretch>
        </p:blipFill>
        <p:spPr>
          <a:xfrm>
            <a:off x="1509395" y="1015365"/>
            <a:ext cx="9204325" cy="4798060"/>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40000">
                                          <p:cBhvr additive="base">
                                            <p:cTn id="7" dur="75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75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50" fill="hold"/>
                                            <p:tgtEl>
                                              <p:spTgt spid="49"/>
                                            </p:tgtEl>
                                            <p:attrNameLst>
                                              <p:attrName>ppt_x</p:attrName>
                                            </p:attrNameLst>
                                          </p:cBhvr>
                                          <p:tavLst>
                                            <p:tav tm="0">
                                              <p:val>
                                                <p:strVal val="1+#ppt_w/2"/>
                                              </p:val>
                                            </p:tav>
                                            <p:tav tm="100000">
                                              <p:val>
                                                <p:strVal val="#ppt_x"/>
                                              </p:val>
                                            </p:tav>
                                          </p:tavLst>
                                        </p:anim>
                                        <p:anim calcmode="lin" valueType="num">
                                          <p:cBhvr additive="base">
                                            <p:cTn id="12" dur="750" fill="hold"/>
                                            <p:tgtEl>
                                              <p:spTgt spid="4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50"/>
                                            </p:tgtEl>
                                            <p:attrNameLst>
                                              <p:attrName>style.visibility</p:attrName>
                                            </p:attrNameLst>
                                          </p:cBhvr>
                                          <p:to>
                                            <p:strVal val="visible"/>
                                          </p:to>
                                        </p:set>
                                        <p:anim calcmode="lin" valueType="num">
                                          <p:cBhvr>
                                            <p:cTn id="15" dur="500" fill="hold"/>
                                            <p:tgtEl>
                                              <p:spTgt spid="50"/>
                                            </p:tgtEl>
                                            <p:attrNameLst>
                                              <p:attrName>ppt_w</p:attrName>
                                            </p:attrNameLst>
                                          </p:cBhvr>
                                          <p:tavLst>
                                            <p:tav tm="0">
                                              <p:val>
                                                <p:fltVal val="0"/>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animEffect transition="in" filter="fade">
                                          <p:cBhvr>
                                            <p:cTn id="17" dur="500"/>
                                            <p:tgtEl>
                                              <p:spTgt spid="50"/>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p:bldP spid="54" grpId="0"/>
          <p:bldP spid="55" grpId="0"/>
        </p:bldLst>
      </p:timing>
    </mc:Fallback>
  </mc:AlternateContent>
</p:sld>
</file>

<file path=ppt/tags/tag1.xml><?xml version="1.0" encoding="utf-8"?>
<p:tagLst xmlns:p="http://schemas.openxmlformats.org/presentationml/2006/main">
  <p:tag name="REFSHAPE" val="594704092"/>
  <p:tag name="KSO_WM_UNIT_PLACING_PICTURE_USER_VIEWPORT" val="{&quot;height&quot;:5060,&quot;width&quot;:1919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4443</Words>
  <Application>WPS 演示</Application>
  <PresentationFormat>自定义</PresentationFormat>
  <Paragraphs>338</Paragraphs>
  <Slides>47</Slides>
  <Notes>47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47</vt:i4>
      </vt:variant>
    </vt:vector>
  </HeadingPairs>
  <TitlesOfParts>
    <vt:vector size="65" baseType="lpstr">
      <vt:lpstr>Arial</vt:lpstr>
      <vt:lpstr>宋体</vt:lpstr>
      <vt:lpstr>Wingdings</vt:lpstr>
      <vt:lpstr>Roboto Thin</vt:lpstr>
      <vt:lpstr>Source Sans Pro</vt:lpstr>
      <vt:lpstr>Roboto Medium</vt:lpstr>
      <vt:lpstr>方正黑体简体</vt:lpstr>
      <vt:lpstr>微软雅黑</vt:lpstr>
      <vt:lpstr>Arial Unicode MS</vt:lpstr>
      <vt:lpstr>Agency FB</vt:lpstr>
      <vt:lpstr>NumberOnly</vt:lpstr>
      <vt:lpstr>Century Gothic</vt:lpstr>
      <vt:lpstr>Bebas</vt:lpstr>
      <vt:lpstr>Calibri</vt:lpstr>
      <vt:lpstr>Courier New</vt:lpstr>
      <vt:lpstr>Century</vt:lpstr>
      <vt:lpstr>Segoe Print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亓开开</cp:lastModifiedBy>
  <cp:revision>145</cp:revision>
  <dcterms:created xsi:type="dcterms:W3CDTF">2020-06-08T02:13:00Z</dcterms:created>
  <dcterms:modified xsi:type="dcterms:W3CDTF">2020-06-09T13:46:36Z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